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3" r:id="rId2"/>
    <p:sldId id="274" r:id="rId3"/>
    <p:sldId id="275" r:id="rId4"/>
    <p:sldId id="276" r:id="rId5"/>
    <p:sldId id="277" r:id="rId6"/>
    <p:sldId id="278" r:id="rId7"/>
    <p:sldId id="281" r:id="rId8"/>
    <p:sldId id="28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592" userDrawn="1">
          <p15:clr>
            <a:srgbClr val="A4A3A4"/>
          </p15:clr>
        </p15:guide>
        <p15:guide id="4" pos="566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E47EE6-A2F0-13A5-8EE8-3661DB1849A6}" name="Medical Writer" initials="MW" userId="Medical Writ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8"/>
    <p:restoredTop sz="94652"/>
  </p:normalViewPr>
  <p:slideViewPr>
    <p:cSldViewPr>
      <p:cViewPr varScale="1">
        <p:scale>
          <a:sx n="75" d="100"/>
          <a:sy n="75" d="100"/>
        </p:scale>
        <p:origin x="1363" y="43"/>
      </p:cViewPr>
      <p:guideLst>
        <p:guide orient="horz" pos="2160"/>
        <p:guide pos="2880"/>
        <p:guide orient="horz" pos="2592"/>
        <p:guide pos="5664"/>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70" d="100"/>
          <a:sy n="70" d="100"/>
        </p:scale>
        <p:origin x="-276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39875-F571-48E2-8E9F-C54D1DFBF9BF}" type="datetimeFigureOut">
              <a:rPr lang="en-NZ" smtClean="0"/>
              <a:t>14/11/2024</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71BFE-2309-4134-8EEE-1BDA7AF307E7}" type="slidenum">
              <a:rPr lang="en-NZ" smtClean="0"/>
              <a:t>‹#›</a:t>
            </a:fld>
            <a:endParaRPr lang="en-NZ"/>
          </a:p>
        </p:txBody>
      </p:sp>
    </p:spTree>
    <p:extLst>
      <p:ext uri="{BB962C8B-B14F-4D97-AF65-F5344CB8AC3E}">
        <p14:creationId xmlns:p14="http://schemas.microsoft.com/office/powerpoint/2010/main" val="3642734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2</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3</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4</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5</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6</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7</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8</a:t>
            </a:fld>
            <a:endParaRPr lang="en-NZ"/>
          </a:p>
        </p:txBody>
      </p:sp>
    </p:spTree>
    <p:extLst>
      <p:ext uri="{BB962C8B-B14F-4D97-AF65-F5344CB8AC3E}">
        <p14:creationId xmlns:p14="http://schemas.microsoft.com/office/powerpoint/2010/main" val="1241896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0218F9FB-D40E-42B3-998F-52D4E6A53918}" type="datetimeFigureOut">
              <a:rPr lang="en-NZ" smtClean="0"/>
              <a:t>14/11/2024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170058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218F9FB-D40E-42B3-998F-52D4E6A53918}" type="datetimeFigureOut">
              <a:rPr lang="en-NZ" smtClean="0"/>
              <a:t>14/11/2024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353744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218F9FB-D40E-42B3-998F-52D4E6A53918}" type="datetimeFigureOut">
              <a:rPr lang="en-NZ" smtClean="0"/>
              <a:t>14/11/2024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311225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218F9FB-D40E-42B3-998F-52D4E6A53918}" type="datetimeFigureOut">
              <a:rPr lang="en-NZ" smtClean="0"/>
              <a:t>14/11/2024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262120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18F9FB-D40E-42B3-998F-52D4E6A53918}" type="datetimeFigureOut">
              <a:rPr lang="en-NZ" smtClean="0"/>
              <a:t>14/11/2024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12976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0218F9FB-D40E-42B3-998F-52D4E6A53918}" type="datetimeFigureOut">
              <a:rPr lang="en-NZ" smtClean="0"/>
              <a:t>14/11/2024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427589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0218F9FB-D40E-42B3-998F-52D4E6A53918}" type="datetimeFigureOut">
              <a:rPr lang="en-NZ" smtClean="0"/>
              <a:t>14/11/2024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341073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0218F9FB-D40E-42B3-998F-52D4E6A53918}" type="datetimeFigureOut">
              <a:rPr lang="en-NZ" smtClean="0"/>
              <a:t>14/11/2024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102562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8F9FB-D40E-42B3-998F-52D4E6A53918}" type="datetimeFigureOut">
              <a:rPr lang="en-NZ" smtClean="0"/>
              <a:t>14/11/2024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3382481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18F9FB-D40E-42B3-998F-52D4E6A53918}" type="datetimeFigureOut">
              <a:rPr lang="en-NZ" smtClean="0"/>
              <a:t>14/11/2024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410589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18F9FB-D40E-42B3-998F-52D4E6A53918}" type="datetimeFigureOut">
              <a:rPr lang="en-NZ" smtClean="0"/>
              <a:t>14/11/2024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1562832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8F9FB-D40E-42B3-998F-52D4E6A53918}" type="datetimeFigureOut">
              <a:rPr lang="en-NZ" smtClean="0"/>
              <a:t>14/11/2024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A0E1F-C133-4D97-8A1E-29F15D053A67}" type="slidenum">
              <a:rPr lang="en-NZ" smtClean="0"/>
              <a:t>‹#›</a:t>
            </a:fld>
            <a:endParaRPr lang="en-NZ"/>
          </a:p>
        </p:txBody>
      </p:sp>
    </p:spTree>
    <p:extLst>
      <p:ext uri="{BB962C8B-B14F-4D97-AF65-F5344CB8AC3E}">
        <p14:creationId xmlns:p14="http://schemas.microsoft.com/office/powerpoint/2010/main" val="3612135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B24E0-4C1A-9B4C-91D5-F219AE9184A8}"/>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803" r="21837" b="4420"/>
          <a:stretch/>
        </p:blipFill>
        <p:spPr>
          <a:xfrm>
            <a:off x="-1" y="0"/>
            <a:ext cx="9144001" cy="6858000"/>
          </a:xfrm>
          <a:prstGeom prst="rect">
            <a:avLst/>
          </a:prstGeom>
        </p:spPr>
      </p:pic>
      <p:sp>
        <p:nvSpPr>
          <p:cNvPr id="2" name="Rectangle 1"/>
          <p:cNvSpPr/>
          <p:nvPr/>
        </p:nvSpPr>
        <p:spPr>
          <a:xfrm>
            <a:off x="0" y="4114800"/>
            <a:ext cx="9144000" cy="2400657"/>
          </a:xfrm>
          <a:prstGeom prst="rect">
            <a:avLst/>
          </a:prstGeom>
        </p:spPr>
        <p:txBody>
          <a:bodyPr wrap="square">
            <a:spAutoFit/>
          </a:bodyPr>
          <a:lstStyle/>
          <a:p>
            <a:endParaRPr lang="en-NZ" dirty="0"/>
          </a:p>
          <a:p>
            <a:pPr algn="ctr"/>
            <a:r>
              <a:rPr lang="en-NZ" sz="3200" b="1" dirty="0">
                <a:solidFill>
                  <a:schemeClr val="tx2"/>
                </a:solidFill>
              </a:rPr>
              <a:t>The Business Case for an </a:t>
            </a:r>
          </a:p>
          <a:p>
            <a:pPr algn="ctr"/>
            <a:r>
              <a:rPr lang="en-NZ" sz="3200" b="1" dirty="0">
                <a:solidFill>
                  <a:schemeClr val="tx2"/>
                </a:solidFill>
              </a:rPr>
              <a:t>Antimicrobial </a:t>
            </a:r>
          </a:p>
          <a:p>
            <a:pPr algn="ctr"/>
            <a:r>
              <a:rPr lang="en-NZ" sz="3200" b="1" dirty="0">
                <a:solidFill>
                  <a:schemeClr val="tx2"/>
                </a:solidFill>
              </a:rPr>
              <a:t>Stewardship Program</a:t>
            </a:r>
          </a:p>
          <a:p>
            <a:pPr algn="ctr"/>
            <a:endParaRPr lang="en-NZ" sz="3600" b="1" dirty="0">
              <a:solidFill>
                <a:schemeClr val="tx2"/>
              </a:solidFill>
            </a:endParaRPr>
          </a:p>
        </p:txBody>
      </p:sp>
      <p:pic>
        <p:nvPicPr>
          <p:cNvPr id="4" name="Picture 3">
            <a:extLst>
              <a:ext uri="{FF2B5EF4-FFF2-40B4-BE49-F238E27FC236}">
                <a16:creationId xmlns:a16="http://schemas.microsoft.com/office/drawing/2014/main" id="{C5CF88A7-7D23-B848-8497-00FD829827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419600" cy="4191472"/>
          </a:xfrm>
          <a:prstGeom prst="rect">
            <a:avLst/>
          </a:prstGeom>
        </p:spPr>
      </p:pic>
    </p:spTree>
    <p:extLst>
      <p:ext uri="{BB962C8B-B14F-4D97-AF65-F5344CB8AC3E}">
        <p14:creationId xmlns:p14="http://schemas.microsoft.com/office/powerpoint/2010/main" val="420329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381" y="328446"/>
            <a:ext cx="8382000" cy="523220"/>
          </a:xfrm>
          <a:prstGeom prst="rect">
            <a:avLst/>
          </a:prstGeom>
        </p:spPr>
        <p:txBody>
          <a:bodyPr wrap="square">
            <a:spAutoFit/>
          </a:bodyPr>
          <a:lstStyle/>
          <a:p>
            <a:pPr algn="ctr"/>
            <a:r>
              <a:rPr lang="en-NZ" sz="2800" b="1" dirty="0">
                <a:solidFill>
                  <a:schemeClr val="tx2"/>
                </a:solidFill>
              </a:rPr>
              <a:t>Inappropriate antibiotic use in hospitals </a:t>
            </a:r>
          </a:p>
        </p:txBody>
      </p:sp>
      <p:sp>
        <p:nvSpPr>
          <p:cNvPr id="5" name="Rectangle 4"/>
          <p:cNvSpPr/>
          <p:nvPr/>
        </p:nvSpPr>
        <p:spPr>
          <a:xfrm>
            <a:off x="370114" y="1469572"/>
            <a:ext cx="8284029" cy="2800767"/>
          </a:xfrm>
          <a:prstGeom prst="rect">
            <a:avLst/>
          </a:prstGeom>
        </p:spPr>
        <p:txBody>
          <a:bodyPr wrap="square">
            <a:spAutoFit/>
          </a:bodyPr>
          <a:lstStyle/>
          <a:p>
            <a:pPr marL="457200" indent="-457200">
              <a:buFont typeface="Arial" panose="020B0604020202020204" pitchFamily="34" charset="0"/>
              <a:buChar char="•"/>
            </a:pPr>
            <a:r>
              <a:rPr lang="en-NZ" sz="2200" dirty="0"/>
              <a:t>Up to 50% of antibiotic use is inappropriate in Asian hospitals</a:t>
            </a:r>
            <a:r>
              <a:rPr lang="en-NZ" sz="2200" baseline="30000" dirty="0"/>
              <a:t>1-2</a:t>
            </a:r>
          </a:p>
          <a:p>
            <a:pPr marL="457200" indent="-457200">
              <a:buFont typeface="Arial" panose="020B0604020202020204" pitchFamily="34" charset="0"/>
              <a:buChar char="•"/>
            </a:pPr>
            <a:r>
              <a:rPr lang="en-NZ" sz="2200" dirty="0"/>
              <a:t>Inappropriate antibiotic use is associated with a high rate of antimicrobial resistance and more difficult-to-treat infections</a:t>
            </a:r>
            <a:r>
              <a:rPr lang="en-NZ" sz="2200" baseline="30000" dirty="0"/>
              <a:t>3,4</a:t>
            </a:r>
          </a:p>
          <a:p>
            <a:pPr marL="457200" indent="-457200">
              <a:buFont typeface="Arial" panose="020B0604020202020204" pitchFamily="34" charset="0"/>
              <a:buChar char="•"/>
            </a:pPr>
            <a:r>
              <a:rPr lang="en-NZ" sz="2200" dirty="0"/>
              <a:t>Antibiotics account for a high proportion of hospital pharmacy costs</a:t>
            </a:r>
          </a:p>
          <a:p>
            <a:pPr marL="457200" indent="-457200">
              <a:buFont typeface="Arial" panose="020B0604020202020204" pitchFamily="34" charset="0"/>
              <a:buChar char="•"/>
            </a:pPr>
            <a:r>
              <a:rPr lang="en-NZ" sz="2200" dirty="0"/>
              <a:t>More appropriate use of antibiotic agents is needed to improve patient outcomes, reduce antimicrobial resistance and reduce hospital costs</a:t>
            </a:r>
          </a:p>
        </p:txBody>
      </p:sp>
      <p:sp>
        <p:nvSpPr>
          <p:cNvPr id="6" name="Rectangle 5"/>
          <p:cNvSpPr/>
          <p:nvPr/>
        </p:nvSpPr>
        <p:spPr>
          <a:xfrm>
            <a:off x="304800" y="5181600"/>
            <a:ext cx="8557162" cy="1569660"/>
          </a:xfrm>
          <a:prstGeom prst="rect">
            <a:avLst/>
          </a:prstGeom>
        </p:spPr>
        <p:txBody>
          <a:bodyPr wrap="square">
            <a:spAutoFit/>
          </a:bodyPr>
          <a:lstStyle/>
          <a:p>
            <a:r>
              <a:rPr lang="en-NZ" sz="1200" dirty="0">
                <a:solidFill>
                  <a:schemeClr val="tx2"/>
                </a:solidFill>
              </a:rPr>
              <a:t>Purpose: </a:t>
            </a:r>
            <a:r>
              <a:rPr lang="en-NZ" sz="1200" dirty="0"/>
              <a:t>To introduce the major reasons for starting or expanding an antimicrobial stewardship program within the hospital (</a:t>
            </a:r>
            <a:r>
              <a:rPr lang="en-NZ" sz="1200" dirty="0" err="1"/>
              <a:t>ie</a:t>
            </a:r>
            <a:r>
              <a:rPr lang="en-NZ" sz="1200" dirty="0"/>
              <a:t>, to improve patient outcomes, reduce AMR and reduce costs)</a:t>
            </a:r>
          </a:p>
          <a:p>
            <a:endParaRPr lang="en-NZ" sz="1200" dirty="0"/>
          </a:p>
          <a:p>
            <a:r>
              <a:rPr lang="en-NZ" sz="1200" dirty="0">
                <a:solidFill>
                  <a:srgbClr val="1F497D"/>
                </a:solidFill>
              </a:rPr>
              <a:t>Key points</a:t>
            </a:r>
            <a:r>
              <a:rPr lang="en-NZ" sz="1200" dirty="0">
                <a:solidFill>
                  <a:prstClr val="black"/>
                </a:solidFill>
              </a:rPr>
              <a:t>: </a:t>
            </a:r>
            <a:r>
              <a:rPr lang="en-NZ" sz="1200" dirty="0"/>
              <a:t>Use the literature and any data you may have from your own hospital to make the following points:</a:t>
            </a:r>
          </a:p>
          <a:p>
            <a:r>
              <a:rPr lang="en-NZ" sz="1200" dirty="0"/>
              <a:t>1. Antibiotics are commonly prescribed in the hospital</a:t>
            </a:r>
          </a:p>
          <a:p>
            <a:r>
              <a:rPr lang="en-NZ" sz="1200" dirty="0"/>
              <a:t>2. Much of the use of these agents is inappropriate</a:t>
            </a:r>
          </a:p>
          <a:p>
            <a:r>
              <a:rPr lang="en-NZ" sz="1200" dirty="0"/>
              <a:t>3. Inappropriate use of antibiotics is contributing to problems within the hospital</a:t>
            </a:r>
          </a:p>
          <a:p>
            <a:r>
              <a:rPr lang="en-NZ" sz="1200" dirty="0"/>
              <a:t>4. These problems need to be addressed</a:t>
            </a:r>
          </a:p>
        </p:txBody>
      </p:sp>
      <p:cxnSp>
        <p:nvCxnSpPr>
          <p:cNvPr id="10" name="Straight Connector 9"/>
          <p:cNvCxnSpPr/>
          <p:nvPr/>
        </p:nvCxnSpPr>
        <p:spPr>
          <a:xfrm>
            <a:off x="228600" y="51054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4629090"/>
            <a:ext cx="8458199" cy="400110"/>
          </a:xfrm>
          <a:prstGeom prst="rect">
            <a:avLst/>
          </a:prstGeom>
          <a:noFill/>
        </p:spPr>
        <p:txBody>
          <a:bodyPr wrap="square" rtlCol="0">
            <a:spAutoFit/>
          </a:bodyPr>
          <a:lstStyle/>
          <a:p>
            <a:r>
              <a:rPr lang="en-GB" sz="1000" b="1" dirty="0">
                <a:ea typeface="Times New Roman"/>
                <a:cs typeface="Vrinda"/>
              </a:rPr>
              <a:t>1.</a:t>
            </a:r>
            <a:r>
              <a:rPr lang="en-NZ" sz="1000" dirty="0">
                <a:ea typeface="Times New Roman"/>
                <a:cs typeface="Vrinda"/>
              </a:rPr>
              <a:t> Hsu LY, et al. </a:t>
            </a:r>
            <a:r>
              <a:rPr lang="en-NZ" sz="1000" i="1" dirty="0">
                <a:ea typeface="Times New Roman"/>
                <a:cs typeface="Vrinda"/>
              </a:rPr>
              <a:t>Microbiol Rev </a:t>
            </a:r>
            <a:r>
              <a:rPr lang="en-NZ" sz="1000" dirty="0">
                <a:ea typeface="Times New Roman"/>
                <a:cs typeface="Vrinda"/>
              </a:rPr>
              <a:t>2017;30:1-22. </a:t>
            </a:r>
            <a:r>
              <a:rPr lang="en-NZ" sz="1000" b="1" dirty="0">
                <a:ea typeface="Times New Roman"/>
                <a:cs typeface="Vrinda"/>
              </a:rPr>
              <a:t>2.</a:t>
            </a:r>
            <a:r>
              <a:rPr lang="en-NZ" sz="1000" dirty="0">
                <a:ea typeface="Times New Roman"/>
                <a:cs typeface="Vrinda"/>
              </a:rPr>
              <a:t> Teo J, et al. </a:t>
            </a:r>
            <a:r>
              <a:rPr lang="fr-FR" sz="1000" i="1" dirty="0" err="1">
                <a:ea typeface="Times New Roman"/>
                <a:cs typeface="Vrinda"/>
              </a:rPr>
              <a:t>Eur</a:t>
            </a:r>
            <a:r>
              <a:rPr lang="fr-FR" sz="1000" i="1" dirty="0">
                <a:ea typeface="Times New Roman"/>
                <a:cs typeface="Vrinda"/>
              </a:rPr>
              <a:t> J Clin </a:t>
            </a:r>
            <a:r>
              <a:rPr lang="fr-FR" sz="1000" i="1" dirty="0" err="1">
                <a:ea typeface="Times New Roman"/>
                <a:cs typeface="Vrinda"/>
              </a:rPr>
              <a:t>Microbiol</a:t>
            </a:r>
            <a:r>
              <a:rPr lang="fr-FR" sz="1000" i="1" dirty="0">
                <a:ea typeface="Times New Roman"/>
                <a:cs typeface="Vrinda"/>
              </a:rPr>
              <a:t> Infect Dis </a:t>
            </a:r>
            <a:r>
              <a:rPr lang="fr-FR" sz="1000" dirty="0">
                <a:ea typeface="Times New Roman"/>
                <a:cs typeface="Vrinda"/>
              </a:rPr>
              <a:t>2012;31:947-955</a:t>
            </a:r>
            <a:r>
              <a:rPr lang="en-NZ" sz="1000" dirty="0">
                <a:ea typeface="Times New Roman"/>
                <a:cs typeface="Vrinda"/>
              </a:rPr>
              <a:t>. </a:t>
            </a:r>
            <a:r>
              <a:rPr lang="en-NZ" sz="1000" b="1" dirty="0">
                <a:ea typeface="Times New Roman"/>
                <a:cs typeface="Vrinda"/>
              </a:rPr>
              <a:t>3.</a:t>
            </a:r>
            <a:r>
              <a:rPr lang="en-NZ" sz="1000" dirty="0">
                <a:ea typeface="Times New Roman"/>
                <a:cs typeface="Vrinda"/>
              </a:rPr>
              <a:t> </a:t>
            </a:r>
            <a:r>
              <a:rPr lang="en-US" sz="1000" dirty="0" err="1">
                <a:ea typeface="Times New Roman"/>
                <a:cs typeface="Vrinda"/>
              </a:rPr>
              <a:t>Garau</a:t>
            </a:r>
            <a:r>
              <a:rPr lang="en-US" sz="1000" dirty="0">
                <a:ea typeface="Times New Roman"/>
                <a:cs typeface="Vrinda"/>
              </a:rPr>
              <a:t> J, et al. </a:t>
            </a:r>
            <a:r>
              <a:rPr lang="en-US" sz="1000" i="1" dirty="0">
                <a:ea typeface="Times New Roman"/>
                <a:cs typeface="Vrinda"/>
              </a:rPr>
              <a:t>J Glob </a:t>
            </a:r>
            <a:r>
              <a:rPr lang="en-US" sz="1000" i="1" dirty="0" err="1">
                <a:ea typeface="Times New Roman"/>
                <a:cs typeface="Vrinda"/>
              </a:rPr>
              <a:t>Antimicrob</a:t>
            </a:r>
            <a:r>
              <a:rPr lang="en-US" sz="1000" i="1" dirty="0">
                <a:ea typeface="Times New Roman"/>
                <a:cs typeface="Vrinda"/>
              </a:rPr>
              <a:t> Resist </a:t>
            </a:r>
            <a:r>
              <a:rPr lang="en-US" sz="1000" dirty="0">
                <a:ea typeface="Times New Roman"/>
                <a:cs typeface="Vrinda"/>
              </a:rPr>
              <a:t>2014;2:245-253</a:t>
            </a:r>
            <a:r>
              <a:rPr lang="fr-FR" sz="1000" dirty="0">
                <a:ea typeface="Times New Roman"/>
                <a:cs typeface="Vrinda"/>
              </a:rPr>
              <a:t>.</a:t>
            </a:r>
            <a:r>
              <a:rPr lang="en-NZ" sz="1000" dirty="0">
                <a:ea typeface="Times New Roman"/>
                <a:cs typeface="Vrinda"/>
              </a:rPr>
              <a:t> </a:t>
            </a:r>
            <a:r>
              <a:rPr lang="en-NZ" sz="1000" b="1" dirty="0">
                <a:ea typeface="Times New Roman"/>
                <a:cs typeface="Vrinda"/>
              </a:rPr>
              <a:t>4.</a:t>
            </a:r>
            <a:r>
              <a:rPr lang="en-NZ" sz="1000" dirty="0">
                <a:ea typeface="Times New Roman"/>
                <a:cs typeface="Vrinda"/>
              </a:rPr>
              <a:t> </a:t>
            </a:r>
            <a:r>
              <a:rPr lang="en-NZ" sz="1000" dirty="0" err="1">
                <a:ea typeface="Times New Roman"/>
                <a:cs typeface="Vrinda"/>
              </a:rPr>
              <a:t>Ventola</a:t>
            </a:r>
            <a:r>
              <a:rPr lang="en-NZ" sz="1000" dirty="0">
                <a:ea typeface="Times New Roman"/>
                <a:cs typeface="Vrinda"/>
              </a:rPr>
              <a:t> CL. </a:t>
            </a:r>
            <a:r>
              <a:rPr lang="en-NZ" sz="1000" i="1" dirty="0">
                <a:ea typeface="Times New Roman"/>
                <a:cs typeface="Vrinda"/>
              </a:rPr>
              <a:t>P T</a:t>
            </a:r>
            <a:r>
              <a:rPr lang="en-NZ" sz="1000" dirty="0">
                <a:ea typeface="Times New Roman"/>
                <a:cs typeface="Vrinda"/>
              </a:rPr>
              <a:t> 2015;40:277-283.</a:t>
            </a:r>
            <a:endParaRPr lang="en-NZ" sz="1000" dirty="0"/>
          </a:p>
        </p:txBody>
      </p:sp>
    </p:spTree>
    <p:extLst>
      <p:ext uri="{BB962C8B-B14F-4D97-AF65-F5344CB8AC3E}">
        <p14:creationId xmlns:p14="http://schemas.microsoft.com/office/powerpoint/2010/main" val="270784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16032"/>
            <a:ext cx="8382000" cy="523220"/>
          </a:xfrm>
          <a:prstGeom prst="rect">
            <a:avLst/>
          </a:prstGeom>
        </p:spPr>
        <p:txBody>
          <a:bodyPr wrap="square">
            <a:spAutoFit/>
          </a:bodyPr>
          <a:lstStyle/>
          <a:p>
            <a:pPr algn="ctr"/>
            <a:r>
              <a:rPr lang="en-NZ" sz="2800" b="1" dirty="0">
                <a:solidFill>
                  <a:schemeClr val="tx2"/>
                </a:solidFill>
              </a:rPr>
              <a:t>Examples of inappropriate antibiotic use </a:t>
            </a:r>
          </a:p>
        </p:txBody>
      </p:sp>
      <p:sp>
        <p:nvSpPr>
          <p:cNvPr id="5" name="Rectangle 4"/>
          <p:cNvSpPr/>
          <p:nvPr/>
        </p:nvSpPr>
        <p:spPr>
          <a:xfrm>
            <a:off x="391883" y="1486011"/>
            <a:ext cx="7924800" cy="3477875"/>
          </a:xfrm>
          <a:prstGeom prst="rect">
            <a:avLst/>
          </a:prstGeom>
        </p:spPr>
        <p:txBody>
          <a:bodyPr wrap="square">
            <a:spAutoFit/>
          </a:bodyPr>
          <a:lstStyle/>
          <a:p>
            <a:pPr marL="457200" indent="-457200">
              <a:buFont typeface="Arial" panose="020B0604020202020204" pitchFamily="34" charset="0"/>
              <a:buChar char="•"/>
            </a:pPr>
            <a:r>
              <a:rPr lang="en-NZ" sz="2200" dirty="0"/>
              <a:t>Treatment of syndromes and symptoms not caused by bacteria</a:t>
            </a:r>
            <a:r>
              <a:rPr lang="en-NZ" sz="2200" baseline="30000" dirty="0"/>
              <a:t>1</a:t>
            </a:r>
          </a:p>
          <a:p>
            <a:pPr marL="457200" indent="-457200">
              <a:buFont typeface="Arial" panose="020B0604020202020204" pitchFamily="34" charset="0"/>
              <a:buChar char="•"/>
            </a:pPr>
            <a:r>
              <a:rPr lang="en-NZ" sz="2200" dirty="0"/>
              <a:t>Treatment for culture results that reflect colonization or contamination rather than infection</a:t>
            </a:r>
            <a:r>
              <a:rPr lang="en-NZ" sz="2200" baseline="30000" dirty="0"/>
              <a:t>1,2</a:t>
            </a:r>
          </a:p>
          <a:p>
            <a:pPr marL="457200" indent="-457200">
              <a:buFont typeface="Arial" panose="020B0604020202020204" pitchFamily="34" charset="0"/>
              <a:buChar char="•"/>
            </a:pPr>
            <a:r>
              <a:rPr lang="en-NZ" sz="2200" dirty="0"/>
              <a:t>Failure to consider likely pathogens and antimicrobial resistance patterns when selecting an antibiotic</a:t>
            </a:r>
            <a:r>
              <a:rPr lang="en-NZ" sz="2200" baseline="30000" dirty="0"/>
              <a:t>3</a:t>
            </a:r>
          </a:p>
          <a:p>
            <a:pPr marL="457200" indent="-457200">
              <a:buFont typeface="Arial" panose="020B0604020202020204" pitchFamily="34" charset="0"/>
              <a:buChar char="•"/>
            </a:pPr>
            <a:r>
              <a:rPr lang="en-NZ" sz="2200" dirty="0"/>
              <a:t>Unnecessary use of an agent with a broad spectrum of activity (failure to narrow spectrum based on culture results)</a:t>
            </a:r>
            <a:r>
              <a:rPr lang="en-NZ" sz="2200" baseline="30000" dirty="0"/>
              <a:t>2,3</a:t>
            </a:r>
          </a:p>
          <a:p>
            <a:pPr marL="457200" indent="-457200">
              <a:buFont typeface="Arial" panose="020B0604020202020204" pitchFamily="34" charset="0"/>
              <a:buChar char="•"/>
            </a:pPr>
            <a:r>
              <a:rPr lang="en-NZ" sz="2200" dirty="0"/>
              <a:t>Prescribing a longer course of therapy than necessary</a:t>
            </a:r>
            <a:r>
              <a:rPr lang="en-NZ" sz="2200" baseline="30000" dirty="0"/>
              <a:t>1</a:t>
            </a:r>
          </a:p>
          <a:p>
            <a:pPr marL="457200" indent="-457200">
              <a:buFont typeface="Arial" panose="020B0604020202020204" pitchFamily="34" charset="0"/>
              <a:buChar char="•"/>
            </a:pPr>
            <a:r>
              <a:rPr lang="en-NZ" sz="2200" dirty="0"/>
              <a:t>Prescribing doses that are too low or too high</a:t>
            </a:r>
            <a:r>
              <a:rPr lang="en-NZ" sz="2200" baseline="30000" dirty="0"/>
              <a:t>3</a:t>
            </a:r>
          </a:p>
          <a:p>
            <a:pPr marL="457200" indent="-457200">
              <a:buFont typeface="Arial" panose="020B0604020202020204" pitchFamily="34" charset="0"/>
              <a:buChar char="•"/>
            </a:pPr>
            <a:r>
              <a:rPr lang="en-NZ" sz="2200" dirty="0"/>
              <a:t>IV administration when oral administration would be adequate</a:t>
            </a:r>
            <a:r>
              <a:rPr lang="en-NZ" sz="2200" baseline="30000" dirty="0"/>
              <a:t>4</a:t>
            </a:r>
          </a:p>
        </p:txBody>
      </p:sp>
      <p:sp>
        <p:nvSpPr>
          <p:cNvPr id="6" name="Rectangle 5"/>
          <p:cNvSpPr/>
          <p:nvPr/>
        </p:nvSpPr>
        <p:spPr>
          <a:xfrm>
            <a:off x="304800" y="6096000"/>
            <a:ext cx="8305800" cy="646331"/>
          </a:xfrm>
          <a:prstGeom prst="rect">
            <a:avLst/>
          </a:prstGeom>
        </p:spPr>
        <p:txBody>
          <a:bodyPr wrap="square">
            <a:spAutoFit/>
          </a:bodyPr>
          <a:lstStyle/>
          <a:p>
            <a:r>
              <a:rPr lang="en-NZ" sz="1200" dirty="0">
                <a:solidFill>
                  <a:schemeClr val="tx2"/>
                </a:solidFill>
              </a:rPr>
              <a:t>Purpose: </a:t>
            </a:r>
            <a:r>
              <a:rPr lang="en-NZ" sz="1200" dirty="0"/>
              <a:t>To  give specific examples of the different types of inappropriate antibiotic use that occur in the hospital</a:t>
            </a:r>
          </a:p>
          <a:p>
            <a:endParaRPr lang="en-NZ" sz="1200" dirty="0"/>
          </a:p>
          <a:p>
            <a:r>
              <a:rPr lang="en-NZ" sz="1200" dirty="0">
                <a:solidFill>
                  <a:schemeClr val="tx2"/>
                </a:solidFill>
              </a:rPr>
              <a:t>Key point</a:t>
            </a:r>
            <a:r>
              <a:rPr lang="en-NZ" sz="1200" dirty="0"/>
              <a:t>: There are many  ways that antibiotics are misused in the hospital</a:t>
            </a:r>
          </a:p>
        </p:txBody>
      </p:sp>
      <p:cxnSp>
        <p:nvCxnSpPr>
          <p:cNvPr id="10" name="Straight Connector 9"/>
          <p:cNvCxnSpPr/>
          <p:nvPr/>
        </p:nvCxnSpPr>
        <p:spPr>
          <a:xfrm>
            <a:off x="228600" y="60198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5179758"/>
            <a:ext cx="8458199" cy="707886"/>
          </a:xfrm>
          <a:prstGeom prst="rect">
            <a:avLst/>
          </a:prstGeom>
          <a:noFill/>
        </p:spPr>
        <p:txBody>
          <a:bodyPr wrap="square" rtlCol="0">
            <a:spAutoFit/>
          </a:bodyPr>
          <a:lstStyle/>
          <a:p>
            <a:pPr lvl="0"/>
            <a:r>
              <a:rPr lang="en-GB" sz="1000" b="1" dirty="0">
                <a:ea typeface="Times New Roman"/>
                <a:cs typeface="Vrinda"/>
              </a:rPr>
              <a:t>1.</a:t>
            </a:r>
            <a:r>
              <a:rPr lang="en-NZ" sz="1000" dirty="0">
                <a:ea typeface="Times New Roman"/>
                <a:cs typeface="Vrinda"/>
              </a:rPr>
              <a:t> Hecker MT, et al. </a:t>
            </a:r>
            <a:r>
              <a:rPr lang="en-NZ" sz="1000" i="1" dirty="0">
                <a:ea typeface="Times New Roman"/>
                <a:cs typeface="Vrinda"/>
              </a:rPr>
              <a:t>Arch Intern Med </a:t>
            </a:r>
            <a:r>
              <a:rPr lang="en-NZ" sz="1000" dirty="0">
                <a:ea typeface="Times New Roman"/>
                <a:cs typeface="Vrinda"/>
              </a:rPr>
              <a:t>2003;163:972-978. </a:t>
            </a:r>
            <a:r>
              <a:rPr lang="en-NZ" sz="1000" b="1" dirty="0">
                <a:ea typeface="Times New Roman"/>
                <a:cs typeface="Vrinda"/>
              </a:rPr>
              <a:t>2.</a:t>
            </a:r>
            <a:r>
              <a:rPr lang="es-ES" sz="1000" b="1" dirty="0">
                <a:ea typeface="Times New Roman"/>
                <a:cs typeface="Vrinda"/>
              </a:rPr>
              <a:t> </a:t>
            </a:r>
            <a:r>
              <a:rPr lang="es-ES" sz="1000" dirty="0" err="1">
                <a:ea typeface="Times New Roman"/>
                <a:cs typeface="Vrinda"/>
              </a:rPr>
              <a:t>Leekha</a:t>
            </a:r>
            <a:r>
              <a:rPr lang="es-ES" sz="1000" dirty="0">
                <a:ea typeface="Times New Roman"/>
                <a:cs typeface="Vrinda"/>
              </a:rPr>
              <a:t>, et al. </a:t>
            </a:r>
            <a:r>
              <a:rPr lang="es-ES" sz="1000" i="1" dirty="0">
                <a:ea typeface="Times New Roman"/>
                <a:cs typeface="Vrinda"/>
              </a:rPr>
              <a:t>Mayo </a:t>
            </a:r>
            <a:r>
              <a:rPr lang="es-ES" sz="1000" i="1" dirty="0" err="1">
                <a:ea typeface="Times New Roman"/>
                <a:cs typeface="Vrinda"/>
              </a:rPr>
              <a:t>Clin</a:t>
            </a:r>
            <a:r>
              <a:rPr lang="es-ES" sz="1000" i="1" dirty="0">
                <a:ea typeface="Times New Roman"/>
                <a:cs typeface="Vrinda"/>
              </a:rPr>
              <a:t> </a:t>
            </a:r>
            <a:r>
              <a:rPr lang="es-ES" sz="1000" i="1" dirty="0" err="1">
                <a:ea typeface="Times New Roman"/>
                <a:cs typeface="Vrinda"/>
              </a:rPr>
              <a:t>Proc</a:t>
            </a:r>
            <a:r>
              <a:rPr lang="es-ES" sz="1000" dirty="0">
                <a:ea typeface="Times New Roman"/>
                <a:cs typeface="Vrinda"/>
              </a:rPr>
              <a:t> 2011;86:156-167. </a:t>
            </a:r>
            <a:r>
              <a:rPr lang="es-ES" sz="1000" b="1" dirty="0">
                <a:ea typeface="Times New Roman"/>
                <a:cs typeface="Vrinda"/>
              </a:rPr>
              <a:t>3.</a:t>
            </a:r>
            <a:r>
              <a:rPr lang="es-ES" sz="1000" dirty="0">
                <a:ea typeface="Times New Roman"/>
                <a:cs typeface="Vrinda"/>
              </a:rPr>
              <a:t> </a:t>
            </a:r>
            <a:r>
              <a:rPr lang="en-US" sz="1000" dirty="0">
                <a:ea typeface="Times New Roman"/>
                <a:cs typeface="Vrinda"/>
              </a:rPr>
              <a:t>Healthcare Infection Control Practices Advisory Committee. Antibiotic Stewardship Statement for Antibiotic Guidelines – The recommendations of the Healthcare Infection Control Practices Advisory Committee (HICPAC). 2016. Available at: https://www.cdc.gov/hicpac/media/pdfs/antibiotic-stewardship-statement-508.pdf . Accessed 25 October 2017. </a:t>
            </a:r>
            <a:r>
              <a:rPr lang="en-GB" sz="1000" b="1" dirty="0">
                <a:solidFill>
                  <a:prstClr val="black"/>
                </a:solidFill>
                <a:ea typeface="Times New Roman"/>
                <a:cs typeface="Vrinda"/>
              </a:rPr>
              <a:t>4. </a:t>
            </a:r>
            <a:r>
              <a:rPr lang="en-GB" sz="1000" dirty="0" err="1">
                <a:solidFill>
                  <a:prstClr val="black"/>
                </a:solidFill>
                <a:ea typeface="Times New Roman"/>
                <a:cs typeface="Vrinda"/>
              </a:rPr>
              <a:t>Barlam</a:t>
            </a:r>
            <a:r>
              <a:rPr lang="en-GB" sz="1000" dirty="0">
                <a:solidFill>
                  <a:prstClr val="black"/>
                </a:solidFill>
                <a:ea typeface="Times New Roman"/>
                <a:cs typeface="Vrinda"/>
              </a:rPr>
              <a:t> TF, et al.</a:t>
            </a:r>
            <a:r>
              <a:rPr lang="fr-FR" sz="1000" dirty="0">
                <a:solidFill>
                  <a:prstClr val="black"/>
                </a:solidFill>
                <a:ea typeface="Times New Roman"/>
                <a:cs typeface="Vrinda"/>
              </a:rPr>
              <a:t> </a:t>
            </a:r>
            <a:r>
              <a:rPr lang="fr-FR" sz="1000" i="1" dirty="0">
                <a:solidFill>
                  <a:prstClr val="black"/>
                </a:solidFill>
                <a:ea typeface="Times New Roman"/>
                <a:cs typeface="Vrinda"/>
              </a:rPr>
              <a:t>Clin Infect Dis </a:t>
            </a:r>
            <a:r>
              <a:rPr lang="fr-FR" sz="1000" dirty="0">
                <a:solidFill>
                  <a:prstClr val="black"/>
                </a:solidFill>
                <a:ea typeface="Times New Roman"/>
                <a:cs typeface="Vrinda"/>
              </a:rPr>
              <a:t>2016;62:e51-e77</a:t>
            </a:r>
            <a:r>
              <a:rPr lang="en-NZ" sz="1000" dirty="0">
                <a:solidFill>
                  <a:prstClr val="black"/>
                </a:solidFill>
                <a:ea typeface="Times New Roman"/>
                <a:cs typeface="Vrinda"/>
              </a:rPr>
              <a:t>.</a:t>
            </a:r>
            <a:endParaRPr lang="en-NZ" sz="1000" dirty="0">
              <a:solidFill>
                <a:prstClr val="black"/>
              </a:solidFill>
            </a:endParaRPr>
          </a:p>
        </p:txBody>
      </p:sp>
    </p:spTree>
    <p:extLst>
      <p:ext uri="{BB962C8B-B14F-4D97-AF65-F5344CB8AC3E}">
        <p14:creationId xmlns:p14="http://schemas.microsoft.com/office/powerpoint/2010/main" val="56436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4A1CE6-8F57-4942-8690-0B5F88CDD405}"/>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33588"/>
          <a:stretch/>
        </p:blipFill>
        <p:spPr>
          <a:xfrm>
            <a:off x="5410198" y="791340"/>
            <a:ext cx="3733801" cy="4999860"/>
          </a:xfrm>
          <a:prstGeom prst="rect">
            <a:avLst/>
          </a:prstGeom>
        </p:spPr>
      </p:pic>
      <p:sp>
        <p:nvSpPr>
          <p:cNvPr id="4" name="Rectangle 3"/>
          <p:cNvSpPr/>
          <p:nvPr/>
        </p:nvSpPr>
        <p:spPr>
          <a:xfrm>
            <a:off x="381000" y="304800"/>
            <a:ext cx="8382000" cy="523220"/>
          </a:xfrm>
          <a:prstGeom prst="rect">
            <a:avLst/>
          </a:prstGeom>
        </p:spPr>
        <p:txBody>
          <a:bodyPr wrap="square">
            <a:spAutoFit/>
          </a:bodyPr>
          <a:lstStyle/>
          <a:p>
            <a:pPr algn="ctr"/>
            <a:r>
              <a:rPr lang="en-NZ" sz="2800" b="1" dirty="0">
                <a:solidFill>
                  <a:schemeClr val="tx2"/>
                </a:solidFill>
              </a:rPr>
              <a:t>Antimicrobial stewardship (AMS)</a:t>
            </a:r>
          </a:p>
        </p:txBody>
      </p:sp>
      <p:sp>
        <p:nvSpPr>
          <p:cNvPr id="5" name="Rectangle 4"/>
          <p:cNvSpPr/>
          <p:nvPr/>
        </p:nvSpPr>
        <p:spPr>
          <a:xfrm>
            <a:off x="380999" y="1480458"/>
            <a:ext cx="7696200" cy="3477875"/>
          </a:xfrm>
          <a:prstGeom prst="rect">
            <a:avLst/>
          </a:prstGeom>
        </p:spPr>
        <p:txBody>
          <a:bodyPr wrap="square">
            <a:spAutoFit/>
          </a:bodyPr>
          <a:lstStyle/>
          <a:p>
            <a:pPr marL="457200" indent="-457200">
              <a:buFont typeface="Arial" panose="020B0604020202020204" pitchFamily="34" charset="0"/>
              <a:buChar char="•"/>
            </a:pPr>
            <a:r>
              <a:rPr lang="en-NZ" sz="2000" dirty="0"/>
              <a:t>AMS is a multidisciplinary approach to optimizing antibiotic use by encouraging selection of the most appropriate</a:t>
            </a:r>
            <a:r>
              <a:rPr lang="en-NZ" sz="2000" baseline="30000" dirty="0"/>
              <a:t>1</a:t>
            </a:r>
            <a:r>
              <a:rPr lang="en-NZ" sz="2000" dirty="0"/>
              <a:t>:</a:t>
            </a:r>
            <a:endParaRPr lang="en-NZ" sz="2000" baseline="30000" dirty="0"/>
          </a:p>
          <a:p>
            <a:pPr marL="914400" lvl="1" indent="-457200">
              <a:buFont typeface=".AppleSystemUIFont"/>
              <a:buChar char="-"/>
            </a:pPr>
            <a:r>
              <a:rPr lang="en-NZ" sz="2000" dirty="0"/>
              <a:t>Antibiotic agent</a:t>
            </a:r>
          </a:p>
          <a:p>
            <a:pPr marL="914400" lvl="1" indent="-457200">
              <a:buFont typeface=".AppleSystemUIFont"/>
              <a:buChar char="-"/>
            </a:pPr>
            <a:r>
              <a:rPr lang="en-NZ" sz="2000" dirty="0"/>
              <a:t>Dose</a:t>
            </a:r>
          </a:p>
          <a:p>
            <a:pPr marL="914400" lvl="1" indent="-457200">
              <a:buFont typeface=".AppleSystemUIFont"/>
              <a:buChar char="-"/>
            </a:pPr>
            <a:r>
              <a:rPr lang="en-NZ" sz="2000" dirty="0"/>
              <a:t>Route of administration</a:t>
            </a:r>
          </a:p>
          <a:p>
            <a:pPr marL="914400" lvl="1" indent="-457200">
              <a:buFont typeface=".AppleSystemUIFont"/>
              <a:buChar char="-"/>
            </a:pPr>
            <a:r>
              <a:rPr lang="en-NZ" sz="2000" dirty="0"/>
              <a:t>Duration of therapy</a:t>
            </a:r>
          </a:p>
          <a:p>
            <a:pPr marL="457200" indent="-457200">
              <a:buFont typeface="Arial" panose="020B0604020202020204" pitchFamily="34" charset="0"/>
              <a:buChar char="•"/>
            </a:pPr>
            <a:endParaRPr lang="en-NZ" sz="2000" dirty="0"/>
          </a:p>
          <a:p>
            <a:pPr marL="457200" indent="-457200">
              <a:buFont typeface="Arial" panose="020B0604020202020204" pitchFamily="34" charset="0"/>
              <a:buChar char="•"/>
            </a:pPr>
            <a:r>
              <a:rPr lang="en-NZ" sz="2000" dirty="0"/>
              <a:t>Goals include</a:t>
            </a:r>
            <a:r>
              <a:rPr lang="en-NZ" sz="2000" baseline="30000" dirty="0"/>
              <a:t>1</a:t>
            </a:r>
            <a:r>
              <a:rPr lang="en-NZ" sz="2000" dirty="0"/>
              <a:t>:</a:t>
            </a:r>
            <a:endParaRPr lang="en-NZ" sz="2000" baseline="30000" dirty="0"/>
          </a:p>
          <a:p>
            <a:pPr marL="914400" lvl="1" indent="-457200">
              <a:buFont typeface=".AppleSystemUIFont"/>
              <a:buChar char="-"/>
            </a:pPr>
            <a:r>
              <a:rPr lang="en-NZ" sz="2000" dirty="0"/>
              <a:t>Improved clinical outcomes</a:t>
            </a:r>
          </a:p>
          <a:p>
            <a:pPr marL="914400" lvl="1" indent="-457200">
              <a:buFont typeface=".AppleSystemUIFont"/>
              <a:buChar char="-"/>
            </a:pPr>
            <a:r>
              <a:rPr lang="en-NZ" sz="2000" dirty="0"/>
              <a:t>Reduced antimicrobial resistance</a:t>
            </a:r>
          </a:p>
          <a:p>
            <a:pPr marL="914400" lvl="1" indent="-457200">
              <a:buFont typeface=".AppleSystemUIFont"/>
              <a:buChar char="-"/>
            </a:pPr>
            <a:r>
              <a:rPr lang="en-NZ" sz="2000" dirty="0"/>
              <a:t>Reduced healthcare costs</a:t>
            </a:r>
          </a:p>
        </p:txBody>
      </p:sp>
      <p:sp>
        <p:nvSpPr>
          <p:cNvPr id="6" name="Rectangle 5"/>
          <p:cNvSpPr/>
          <p:nvPr/>
        </p:nvSpPr>
        <p:spPr>
          <a:xfrm>
            <a:off x="304800" y="5818909"/>
            <a:ext cx="8305800" cy="830997"/>
          </a:xfrm>
          <a:prstGeom prst="rect">
            <a:avLst/>
          </a:prstGeom>
        </p:spPr>
        <p:txBody>
          <a:bodyPr wrap="square">
            <a:spAutoFit/>
          </a:bodyPr>
          <a:lstStyle/>
          <a:p>
            <a:r>
              <a:rPr lang="en-NZ" sz="1200" dirty="0">
                <a:solidFill>
                  <a:schemeClr val="tx2"/>
                </a:solidFill>
              </a:rPr>
              <a:t>Purpose: </a:t>
            </a:r>
            <a:r>
              <a:rPr lang="en-NZ" sz="1200" dirty="0"/>
              <a:t>To define AMS and its goals</a:t>
            </a:r>
          </a:p>
          <a:p>
            <a:endParaRPr lang="en-NZ" sz="1200" dirty="0"/>
          </a:p>
          <a:p>
            <a:r>
              <a:rPr lang="en-NZ" sz="1200" dirty="0">
                <a:solidFill>
                  <a:schemeClr val="tx2"/>
                </a:solidFill>
              </a:rPr>
              <a:t>Key points</a:t>
            </a:r>
            <a:r>
              <a:rPr lang="en-NZ" sz="1200" dirty="0"/>
              <a:t>: The purpose of AMS is to optimize use of antibiotics to improve outcomes for individual patients and treatment costs, and over the longer term reduce antimicrobial resistance and related healthcare costs</a:t>
            </a:r>
          </a:p>
        </p:txBody>
      </p:sp>
      <p:cxnSp>
        <p:nvCxnSpPr>
          <p:cNvPr id="10" name="Straight Connector 9"/>
          <p:cNvCxnSpPr/>
          <p:nvPr/>
        </p:nvCxnSpPr>
        <p:spPr>
          <a:xfrm>
            <a:off x="228600" y="57912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0999" y="5237547"/>
            <a:ext cx="7859486" cy="400110"/>
          </a:xfrm>
          <a:prstGeom prst="rect">
            <a:avLst/>
          </a:prstGeom>
          <a:noFill/>
        </p:spPr>
        <p:txBody>
          <a:bodyPr wrap="square" rtlCol="0">
            <a:spAutoFit/>
          </a:bodyPr>
          <a:lstStyle/>
          <a:p>
            <a:endParaRPr lang="en-GB" sz="1000" b="1" dirty="0">
              <a:ea typeface="Times New Roman"/>
              <a:cs typeface="Vrinda"/>
            </a:endParaRPr>
          </a:p>
          <a:p>
            <a:r>
              <a:rPr lang="en-GB" sz="1000" b="1" dirty="0">
                <a:ea typeface="Times New Roman"/>
                <a:cs typeface="Vrinda"/>
              </a:rPr>
              <a:t>1. </a:t>
            </a:r>
            <a:r>
              <a:rPr lang="en-GB" sz="1000" dirty="0" err="1">
                <a:ea typeface="Times New Roman"/>
                <a:cs typeface="Vrinda"/>
              </a:rPr>
              <a:t>Barlam</a:t>
            </a:r>
            <a:r>
              <a:rPr lang="en-GB" sz="1000" dirty="0">
                <a:ea typeface="Times New Roman"/>
                <a:cs typeface="Vrinda"/>
              </a:rPr>
              <a:t> TF, et al.</a:t>
            </a:r>
            <a:r>
              <a:rPr lang="fr-FR" sz="1000" dirty="0">
                <a:ea typeface="Times New Roman"/>
                <a:cs typeface="Vrinda"/>
              </a:rPr>
              <a:t> </a:t>
            </a:r>
            <a:r>
              <a:rPr lang="fr-FR" sz="1000" i="1" dirty="0">
                <a:ea typeface="Times New Roman"/>
                <a:cs typeface="Vrinda"/>
              </a:rPr>
              <a:t>Clin Infect Dis </a:t>
            </a:r>
            <a:r>
              <a:rPr lang="fr-FR" sz="1000" dirty="0">
                <a:ea typeface="Times New Roman"/>
                <a:cs typeface="Vrinda"/>
              </a:rPr>
              <a:t>2016;62:e51-e77</a:t>
            </a:r>
            <a:r>
              <a:rPr lang="en-NZ" sz="1000" dirty="0">
                <a:ea typeface="Times New Roman"/>
                <a:cs typeface="Vrinda"/>
              </a:rPr>
              <a:t>.</a:t>
            </a:r>
            <a:endParaRPr lang="en-NZ" sz="1000" dirty="0"/>
          </a:p>
        </p:txBody>
      </p:sp>
    </p:spTree>
    <p:extLst>
      <p:ext uri="{BB962C8B-B14F-4D97-AF65-F5344CB8AC3E}">
        <p14:creationId xmlns:p14="http://schemas.microsoft.com/office/powerpoint/2010/main" val="937198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336746D-27B8-F44B-AF03-BC4D36B47B65}"/>
              </a:ext>
            </a:extLst>
          </p:cNvPr>
          <p:cNvPicPr>
            <a:picLocks noChangeAspect="1"/>
          </p:cNvPicPr>
          <p:nvPr/>
        </p:nvPicPr>
        <p:blipFill>
          <a:blip r:embed="rId3" cstate="print">
            <a:alphaModFix amt="83000"/>
            <a:extLst>
              <a:ext uri="{28A0092B-C50C-407E-A947-70E740481C1C}">
                <a14:useLocalDpi xmlns:a14="http://schemas.microsoft.com/office/drawing/2010/main" val="0"/>
              </a:ext>
            </a:extLst>
          </a:blip>
          <a:stretch>
            <a:fillRect/>
          </a:stretch>
        </p:blipFill>
        <p:spPr>
          <a:xfrm>
            <a:off x="5811918" y="1371600"/>
            <a:ext cx="2876596" cy="2876596"/>
          </a:xfrm>
          <a:prstGeom prst="rect">
            <a:avLst/>
          </a:prstGeom>
        </p:spPr>
      </p:pic>
      <p:sp>
        <p:nvSpPr>
          <p:cNvPr id="4" name="Rectangle 3"/>
          <p:cNvSpPr/>
          <p:nvPr/>
        </p:nvSpPr>
        <p:spPr>
          <a:xfrm>
            <a:off x="381000" y="304800"/>
            <a:ext cx="8382000" cy="523220"/>
          </a:xfrm>
          <a:prstGeom prst="rect">
            <a:avLst/>
          </a:prstGeom>
        </p:spPr>
        <p:txBody>
          <a:bodyPr wrap="square">
            <a:spAutoFit/>
          </a:bodyPr>
          <a:lstStyle/>
          <a:p>
            <a:pPr algn="ctr"/>
            <a:r>
              <a:rPr lang="en-NZ" sz="2800" b="1" dirty="0">
                <a:solidFill>
                  <a:schemeClr val="tx2"/>
                </a:solidFill>
              </a:rPr>
              <a:t>Antimicrobial stewardship (AMS) program</a:t>
            </a:r>
          </a:p>
        </p:txBody>
      </p:sp>
      <p:sp>
        <p:nvSpPr>
          <p:cNvPr id="5" name="Rectangle 4"/>
          <p:cNvSpPr/>
          <p:nvPr/>
        </p:nvSpPr>
        <p:spPr>
          <a:xfrm>
            <a:off x="370116" y="1218712"/>
            <a:ext cx="6487884" cy="3754874"/>
          </a:xfrm>
          <a:prstGeom prst="rect">
            <a:avLst/>
          </a:prstGeom>
        </p:spPr>
        <p:txBody>
          <a:bodyPr wrap="square">
            <a:spAutoFit/>
          </a:bodyPr>
          <a:lstStyle/>
          <a:p>
            <a:endParaRPr lang="en-NZ" dirty="0"/>
          </a:p>
          <a:p>
            <a:pPr marL="457200" indent="-457200">
              <a:buFont typeface="Arial" panose="020B0604020202020204" pitchFamily="34" charset="0"/>
              <a:buChar char="•"/>
            </a:pPr>
            <a:r>
              <a:rPr lang="en-NZ" sz="2000" dirty="0"/>
              <a:t>A hospital AMS program is needed to</a:t>
            </a:r>
            <a:r>
              <a:rPr lang="en-NZ" sz="2000" baseline="30000" dirty="0"/>
              <a:t>1</a:t>
            </a:r>
            <a:r>
              <a:rPr lang="en-NZ" sz="2000" dirty="0"/>
              <a:t>:</a:t>
            </a:r>
          </a:p>
          <a:p>
            <a:pPr marL="914400" lvl="1" indent="-457200">
              <a:buFont typeface=".AppleSystemUIFont"/>
              <a:buChar char="-"/>
            </a:pPr>
            <a:r>
              <a:rPr lang="en-NZ" sz="2000" dirty="0"/>
              <a:t>Improve antibiotic use</a:t>
            </a:r>
          </a:p>
          <a:p>
            <a:pPr marL="914400" lvl="1" indent="-457200">
              <a:buFont typeface=".AppleSystemUIFont"/>
              <a:buChar char="-"/>
            </a:pPr>
            <a:r>
              <a:rPr lang="en-NZ" sz="2000" dirty="0"/>
              <a:t>Improve patient care</a:t>
            </a:r>
          </a:p>
          <a:p>
            <a:pPr marL="914400" lvl="1" indent="-457200">
              <a:buFont typeface=".AppleSystemUIFont"/>
              <a:buChar char="-"/>
            </a:pPr>
            <a:r>
              <a:rPr lang="en-NZ" sz="2000" dirty="0"/>
              <a:t>Reduce antimicrobial resistance</a:t>
            </a:r>
          </a:p>
          <a:p>
            <a:pPr marL="914400" lvl="1" indent="-457200">
              <a:buFont typeface=".AppleSystemUIFont"/>
              <a:buChar char="-"/>
            </a:pPr>
            <a:r>
              <a:rPr lang="en-NZ" sz="2000" dirty="0"/>
              <a:t>Reduce antibiotic costs</a:t>
            </a:r>
          </a:p>
          <a:p>
            <a:pPr marL="914400" lvl="1" indent="-457200">
              <a:buFont typeface="Arial" panose="020B0604020202020204" pitchFamily="34" charset="0"/>
              <a:buChar char="•"/>
            </a:pPr>
            <a:endParaRPr lang="en-NZ" sz="2000" dirty="0"/>
          </a:p>
          <a:p>
            <a:pPr marL="457200" indent="-457200">
              <a:buFont typeface="Arial" panose="020B0604020202020204" pitchFamily="34" charset="0"/>
              <a:buChar char="•"/>
            </a:pPr>
            <a:r>
              <a:rPr lang="en-NZ" sz="2000" dirty="0"/>
              <a:t>A hospital AMS program needs</a:t>
            </a:r>
            <a:r>
              <a:rPr lang="en-NZ" sz="2000" baseline="30000" dirty="0">
                <a:solidFill>
                  <a:prstClr val="black"/>
                </a:solidFill>
              </a:rPr>
              <a:t>1</a:t>
            </a:r>
            <a:r>
              <a:rPr lang="en-NZ" sz="2000" dirty="0"/>
              <a:t>: </a:t>
            </a:r>
          </a:p>
          <a:p>
            <a:pPr marL="914400" lvl="1" indent="-457200">
              <a:buFont typeface=".AppleSystemUIFont"/>
              <a:buChar char="-"/>
            </a:pPr>
            <a:r>
              <a:rPr lang="en-NZ" sz="2000" dirty="0"/>
              <a:t>A multidisciplinary team of physicians, pharmacists and other hospital personnel</a:t>
            </a:r>
          </a:p>
          <a:p>
            <a:pPr marL="914400" lvl="1" indent="-457200">
              <a:buFont typeface=".AppleSystemUIFont"/>
              <a:buChar char="-"/>
            </a:pPr>
            <a:r>
              <a:rPr lang="en-NZ" sz="2000" dirty="0"/>
              <a:t>Support from hospital administration</a:t>
            </a:r>
          </a:p>
          <a:p>
            <a:endParaRPr lang="en-NZ" sz="2000" dirty="0"/>
          </a:p>
        </p:txBody>
      </p:sp>
      <p:sp>
        <p:nvSpPr>
          <p:cNvPr id="6" name="Rectangle 5"/>
          <p:cNvSpPr/>
          <p:nvPr/>
        </p:nvSpPr>
        <p:spPr>
          <a:xfrm>
            <a:off x="304800" y="6019800"/>
            <a:ext cx="8305800" cy="646331"/>
          </a:xfrm>
          <a:prstGeom prst="rect">
            <a:avLst/>
          </a:prstGeom>
        </p:spPr>
        <p:txBody>
          <a:bodyPr wrap="square">
            <a:spAutoFit/>
          </a:bodyPr>
          <a:lstStyle/>
          <a:p>
            <a:r>
              <a:rPr lang="en-NZ" sz="1200" dirty="0">
                <a:solidFill>
                  <a:schemeClr val="tx2"/>
                </a:solidFill>
              </a:rPr>
              <a:t>Purpose: </a:t>
            </a:r>
            <a:r>
              <a:rPr lang="en-NZ" sz="1200" dirty="0"/>
              <a:t>To explain why an AMS program is needed in the hospital and what is required for a successful AMS program</a:t>
            </a:r>
          </a:p>
          <a:p>
            <a:endParaRPr lang="en-NZ" sz="1200" dirty="0"/>
          </a:p>
          <a:p>
            <a:r>
              <a:rPr lang="en-NZ" sz="1200" dirty="0">
                <a:solidFill>
                  <a:schemeClr val="tx2"/>
                </a:solidFill>
              </a:rPr>
              <a:t>Key points</a:t>
            </a:r>
            <a:r>
              <a:rPr lang="en-NZ" sz="1200" dirty="0"/>
              <a:t>: A multidisciplinary team and support from hospital leadership is critical to an AMS program’s success</a:t>
            </a:r>
          </a:p>
        </p:txBody>
      </p:sp>
      <p:cxnSp>
        <p:nvCxnSpPr>
          <p:cNvPr id="10" name="Straight Connector 9"/>
          <p:cNvCxnSpPr/>
          <p:nvPr/>
        </p:nvCxnSpPr>
        <p:spPr>
          <a:xfrm>
            <a:off x="228600" y="5759879"/>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5383698"/>
            <a:ext cx="8305802" cy="246221"/>
          </a:xfrm>
          <a:prstGeom prst="rect">
            <a:avLst/>
          </a:prstGeom>
          <a:noFill/>
        </p:spPr>
        <p:txBody>
          <a:bodyPr wrap="square" rtlCol="0">
            <a:spAutoFit/>
          </a:bodyPr>
          <a:lstStyle/>
          <a:p>
            <a:r>
              <a:rPr lang="en-GB" sz="1000" b="1" dirty="0">
                <a:ea typeface="Times New Roman"/>
                <a:cs typeface="Vrinda"/>
              </a:rPr>
              <a:t>1. </a:t>
            </a:r>
            <a:r>
              <a:rPr lang="en-GB" sz="1000" dirty="0" err="1">
                <a:ea typeface="Times New Roman"/>
                <a:cs typeface="Vrinda"/>
              </a:rPr>
              <a:t>Barlam</a:t>
            </a:r>
            <a:r>
              <a:rPr lang="en-GB" sz="1000" dirty="0">
                <a:ea typeface="Times New Roman"/>
                <a:cs typeface="Vrinda"/>
              </a:rPr>
              <a:t> TF, et al.</a:t>
            </a:r>
            <a:r>
              <a:rPr lang="fr-FR" sz="1000" dirty="0">
                <a:ea typeface="Times New Roman"/>
                <a:cs typeface="Vrinda"/>
              </a:rPr>
              <a:t> </a:t>
            </a:r>
            <a:r>
              <a:rPr lang="fr-FR" sz="1000" i="1" dirty="0">
                <a:ea typeface="Times New Roman"/>
                <a:cs typeface="Vrinda"/>
              </a:rPr>
              <a:t>Clin Infect Dis </a:t>
            </a:r>
            <a:r>
              <a:rPr lang="fr-FR" sz="1000" dirty="0">
                <a:ea typeface="Times New Roman"/>
                <a:cs typeface="Vrinda"/>
              </a:rPr>
              <a:t>2016;62:e51-e77.</a:t>
            </a:r>
            <a:endParaRPr lang="en-NZ" sz="1000" dirty="0"/>
          </a:p>
        </p:txBody>
      </p:sp>
    </p:spTree>
    <p:extLst>
      <p:ext uri="{BB962C8B-B14F-4D97-AF65-F5344CB8AC3E}">
        <p14:creationId xmlns:p14="http://schemas.microsoft.com/office/powerpoint/2010/main" val="116966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523220"/>
          </a:xfrm>
          <a:prstGeom prst="rect">
            <a:avLst/>
          </a:prstGeom>
        </p:spPr>
        <p:txBody>
          <a:bodyPr wrap="square">
            <a:spAutoFit/>
          </a:bodyPr>
          <a:lstStyle/>
          <a:p>
            <a:pPr algn="ctr"/>
            <a:r>
              <a:rPr lang="en-NZ" sz="2800" b="1" dirty="0">
                <a:solidFill>
                  <a:schemeClr val="tx2"/>
                </a:solidFill>
              </a:rPr>
              <a:t>Antimicrobial stewardship (AMS) strategies</a:t>
            </a:r>
          </a:p>
        </p:txBody>
      </p:sp>
      <p:sp>
        <p:nvSpPr>
          <p:cNvPr id="5" name="Rectangle 4"/>
          <p:cNvSpPr/>
          <p:nvPr/>
        </p:nvSpPr>
        <p:spPr>
          <a:xfrm>
            <a:off x="348344" y="1493889"/>
            <a:ext cx="7315200" cy="3477875"/>
          </a:xfrm>
          <a:prstGeom prst="rect">
            <a:avLst/>
          </a:prstGeom>
        </p:spPr>
        <p:txBody>
          <a:bodyPr wrap="square">
            <a:spAutoFit/>
          </a:bodyPr>
          <a:lstStyle/>
          <a:p>
            <a:pPr marL="457200" indent="-457200">
              <a:buFont typeface="Arial" panose="020B0604020202020204" pitchFamily="34" charset="0"/>
              <a:buChar char="•"/>
            </a:pPr>
            <a:r>
              <a:rPr lang="en-NZ" sz="2000" dirty="0"/>
              <a:t>Core strategies</a:t>
            </a:r>
            <a:r>
              <a:rPr lang="en-NZ" sz="2000" baseline="30000" dirty="0"/>
              <a:t>1</a:t>
            </a:r>
            <a:r>
              <a:rPr lang="en-NZ" sz="2000" dirty="0"/>
              <a:t>:</a:t>
            </a:r>
          </a:p>
          <a:p>
            <a:pPr marL="914400" lvl="1" indent="-457200">
              <a:buFont typeface=".AppleSystemUIFont"/>
              <a:buChar char="-"/>
            </a:pPr>
            <a:r>
              <a:rPr lang="en-NZ" sz="2000" dirty="0"/>
              <a:t>Prospective audit and feedback</a:t>
            </a:r>
          </a:p>
          <a:p>
            <a:pPr marL="914400" lvl="1" indent="-457200">
              <a:buFont typeface=".AppleSystemUIFont"/>
              <a:buChar char="-"/>
            </a:pPr>
            <a:r>
              <a:rPr lang="en-NZ" sz="2000" dirty="0"/>
              <a:t>Formulary restriction and preauthorization</a:t>
            </a:r>
          </a:p>
          <a:p>
            <a:pPr marL="914400" lvl="1" indent="-457200">
              <a:buFont typeface="Arial" panose="020B0604020202020204" pitchFamily="34" charset="0"/>
              <a:buChar char="•"/>
            </a:pPr>
            <a:endParaRPr lang="en-NZ" sz="2000" dirty="0"/>
          </a:p>
          <a:p>
            <a:pPr marL="457200" indent="-457200">
              <a:buFont typeface="Arial" panose="020B0604020202020204" pitchFamily="34" charset="0"/>
              <a:buChar char="•"/>
            </a:pPr>
            <a:r>
              <a:rPr lang="en-NZ" sz="2000" dirty="0"/>
              <a:t>Other strategies</a:t>
            </a:r>
            <a:r>
              <a:rPr lang="en-NZ" sz="2000" baseline="30000" dirty="0"/>
              <a:t>1</a:t>
            </a:r>
            <a:r>
              <a:rPr lang="en-NZ" sz="2000" dirty="0"/>
              <a:t>:</a:t>
            </a:r>
          </a:p>
          <a:p>
            <a:pPr marL="914400" lvl="1" indent="-457200">
              <a:buFont typeface=".AppleSystemUIFont"/>
              <a:buChar char="-"/>
            </a:pPr>
            <a:r>
              <a:rPr lang="en-NZ" sz="2000" dirty="0"/>
              <a:t>Guidelines and clinical pathways</a:t>
            </a:r>
          </a:p>
          <a:p>
            <a:pPr marL="914400" lvl="1" indent="-457200">
              <a:buFont typeface=".AppleSystemUIFont"/>
              <a:buChar char="-"/>
            </a:pPr>
            <a:r>
              <a:rPr lang="en-NZ" sz="2000" dirty="0"/>
              <a:t>Dose optimization</a:t>
            </a:r>
          </a:p>
          <a:p>
            <a:pPr marL="914400" lvl="1" indent="-457200">
              <a:buFont typeface=".AppleSystemUIFont"/>
              <a:buChar char="-"/>
            </a:pPr>
            <a:r>
              <a:rPr lang="en-NZ" sz="2000" dirty="0"/>
              <a:t>IV-to-oral conversion</a:t>
            </a:r>
          </a:p>
          <a:p>
            <a:pPr marL="914400" lvl="1" indent="-457200">
              <a:buFont typeface=".AppleSystemUIFont"/>
              <a:buChar char="-"/>
            </a:pPr>
            <a:r>
              <a:rPr lang="en-NZ" sz="2000" dirty="0"/>
              <a:t>Computerized clinical decision support</a:t>
            </a:r>
          </a:p>
          <a:p>
            <a:pPr marL="914400" lvl="1" indent="-457200">
              <a:buFont typeface=".AppleSystemUIFont"/>
              <a:buChar char="-"/>
            </a:pPr>
            <a:r>
              <a:rPr lang="en-NZ" sz="2000" dirty="0"/>
              <a:t>Education</a:t>
            </a:r>
          </a:p>
          <a:p>
            <a:endParaRPr lang="en-NZ" sz="2000" dirty="0"/>
          </a:p>
        </p:txBody>
      </p:sp>
      <p:sp>
        <p:nvSpPr>
          <p:cNvPr id="6" name="Rectangle 5"/>
          <p:cNvSpPr/>
          <p:nvPr/>
        </p:nvSpPr>
        <p:spPr>
          <a:xfrm>
            <a:off x="304800" y="5742756"/>
            <a:ext cx="8305800" cy="1015663"/>
          </a:xfrm>
          <a:prstGeom prst="rect">
            <a:avLst/>
          </a:prstGeom>
        </p:spPr>
        <p:txBody>
          <a:bodyPr wrap="square">
            <a:spAutoFit/>
          </a:bodyPr>
          <a:lstStyle/>
          <a:p>
            <a:r>
              <a:rPr lang="en-NZ" sz="1200" dirty="0">
                <a:solidFill>
                  <a:schemeClr val="tx2"/>
                </a:solidFill>
              </a:rPr>
              <a:t>Purpose: </a:t>
            </a:r>
            <a:r>
              <a:rPr lang="en-NZ" sz="1200" dirty="0"/>
              <a:t>To list specific strategies that are used by AMS programs to reach their goals</a:t>
            </a:r>
          </a:p>
          <a:p>
            <a:endParaRPr lang="en-NZ" sz="1200" dirty="0"/>
          </a:p>
          <a:p>
            <a:r>
              <a:rPr lang="en-NZ" sz="1200" dirty="0">
                <a:solidFill>
                  <a:schemeClr val="tx2"/>
                </a:solidFill>
              </a:rPr>
              <a:t>Key points</a:t>
            </a:r>
            <a:r>
              <a:rPr lang="en-NZ" sz="1200" dirty="0"/>
              <a:t>: </a:t>
            </a:r>
          </a:p>
          <a:p>
            <a:pPr marL="228600" indent="-228600">
              <a:buFont typeface="+mj-lt"/>
              <a:buAutoNum type="arabicPeriod"/>
            </a:pPr>
            <a:r>
              <a:rPr lang="en-NZ" sz="1200" dirty="0"/>
              <a:t>Core strategies are considered to be the most important, basic components of all AMS programs</a:t>
            </a:r>
          </a:p>
          <a:p>
            <a:pPr marL="228600" indent="-228600">
              <a:buFont typeface="+mj-lt"/>
              <a:buAutoNum type="arabicPeriod"/>
            </a:pPr>
            <a:r>
              <a:rPr lang="en-NZ" sz="1200" dirty="0"/>
              <a:t>Other strategies can be incorporated into the program to further improve antibiotic use</a:t>
            </a:r>
          </a:p>
        </p:txBody>
      </p:sp>
      <p:cxnSp>
        <p:nvCxnSpPr>
          <p:cNvPr id="10" name="Straight Connector 9"/>
          <p:cNvCxnSpPr/>
          <p:nvPr/>
        </p:nvCxnSpPr>
        <p:spPr>
          <a:xfrm>
            <a:off x="304800" y="56388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0114" y="5257800"/>
            <a:ext cx="7859486" cy="246221"/>
          </a:xfrm>
          <a:prstGeom prst="rect">
            <a:avLst/>
          </a:prstGeom>
          <a:noFill/>
        </p:spPr>
        <p:txBody>
          <a:bodyPr wrap="square" rtlCol="0">
            <a:spAutoFit/>
          </a:bodyPr>
          <a:lstStyle/>
          <a:p>
            <a:r>
              <a:rPr lang="en-GB" sz="1000" b="1" dirty="0">
                <a:ea typeface="Times New Roman"/>
                <a:cs typeface="Vrinda"/>
              </a:rPr>
              <a:t>1. </a:t>
            </a:r>
            <a:r>
              <a:rPr lang="en-GB" sz="1000" dirty="0" err="1">
                <a:ea typeface="Times New Roman"/>
                <a:cs typeface="Vrinda"/>
              </a:rPr>
              <a:t>Barlam</a:t>
            </a:r>
            <a:r>
              <a:rPr lang="en-GB" sz="1000" dirty="0">
                <a:ea typeface="Times New Roman"/>
                <a:cs typeface="Vrinda"/>
              </a:rPr>
              <a:t> TF, et al.</a:t>
            </a:r>
            <a:r>
              <a:rPr lang="fr-FR" sz="1000" dirty="0">
                <a:ea typeface="Times New Roman"/>
                <a:cs typeface="Vrinda"/>
              </a:rPr>
              <a:t> </a:t>
            </a:r>
            <a:r>
              <a:rPr lang="fr-FR" sz="1000" i="1" dirty="0">
                <a:ea typeface="Times New Roman"/>
                <a:cs typeface="Vrinda"/>
              </a:rPr>
              <a:t>Clin Infect Dis </a:t>
            </a:r>
            <a:r>
              <a:rPr lang="fr-FR" sz="1000" dirty="0">
                <a:ea typeface="Times New Roman"/>
                <a:cs typeface="Vrinda"/>
              </a:rPr>
              <a:t>2016;62:e51-e77</a:t>
            </a:r>
            <a:r>
              <a:rPr lang="en-NZ" sz="1000" dirty="0">
                <a:ea typeface="Times New Roman"/>
                <a:cs typeface="Vrinda"/>
              </a:rPr>
              <a:t>.</a:t>
            </a:r>
            <a:endParaRPr lang="en-NZ" sz="1000" dirty="0"/>
          </a:p>
        </p:txBody>
      </p:sp>
      <p:pic>
        <p:nvPicPr>
          <p:cNvPr id="3" name="Picture 2">
            <a:extLst>
              <a:ext uri="{FF2B5EF4-FFF2-40B4-BE49-F238E27FC236}">
                <a16:creationId xmlns:a16="http://schemas.microsoft.com/office/drawing/2014/main" id="{D1EA5D30-0A3D-654B-9E8F-709F9C40E7C2}"/>
              </a:ext>
            </a:extLst>
          </p:cNvPr>
          <p:cNvPicPr>
            <a:picLocks noChangeAspect="1"/>
          </p:cNvPicPr>
          <p:nvPr/>
        </p:nvPicPr>
        <p:blipFill>
          <a:blip r:embed="rId3" cstate="print">
            <a:alphaModFix amt="81000"/>
            <a:extLst>
              <a:ext uri="{28A0092B-C50C-407E-A947-70E740481C1C}">
                <a14:useLocalDpi xmlns:a14="http://schemas.microsoft.com/office/drawing/2010/main" val="0"/>
              </a:ext>
            </a:extLst>
          </a:blip>
          <a:stretch>
            <a:fillRect/>
          </a:stretch>
        </p:blipFill>
        <p:spPr>
          <a:xfrm>
            <a:off x="6324600" y="1460994"/>
            <a:ext cx="1600200" cy="2435859"/>
          </a:xfrm>
          <a:prstGeom prst="rect">
            <a:avLst/>
          </a:prstGeom>
        </p:spPr>
      </p:pic>
    </p:spTree>
    <p:extLst>
      <p:ext uri="{BB962C8B-B14F-4D97-AF65-F5344CB8AC3E}">
        <p14:creationId xmlns:p14="http://schemas.microsoft.com/office/powerpoint/2010/main" val="7509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523220"/>
          </a:xfrm>
          <a:prstGeom prst="rect">
            <a:avLst/>
          </a:prstGeom>
        </p:spPr>
        <p:txBody>
          <a:bodyPr wrap="square">
            <a:spAutoFit/>
          </a:bodyPr>
          <a:lstStyle/>
          <a:p>
            <a:pPr algn="ctr"/>
            <a:r>
              <a:rPr lang="en-NZ" sz="2800" b="1" dirty="0">
                <a:solidFill>
                  <a:schemeClr val="tx2"/>
                </a:solidFill>
              </a:rPr>
              <a:t>Impact of antimicrobial stewardship (AMS) programs</a:t>
            </a:r>
          </a:p>
        </p:txBody>
      </p:sp>
      <p:sp>
        <p:nvSpPr>
          <p:cNvPr id="5" name="Rectangle 4"/>
          <p:cNvSpPr/>
          <p:nvPr/>
        </p:nvSpPr>
        <p:spPr>
          <a:xfrm>
            <a:off x="359230" y="1208313"/>
            <a:ext cx="8022770" cy="3323987"/>
          </a:xfrm>
          <a:prstGeom prst="rect">
            <a:avLst/>
          </a:prstGeom>
        </p:spPr>
        <p:txBody>
          <a:bodyPr wrap="square">
            <a:spAutoFit/>
          </a:bodyPr>
          <a:lstStyle/>
          <a:p>
            <a:endParaRPr lang="en-NZ" dirty="0"/>
          </a:p>
          <a:p>
            <a:pPr marL="457200" indent="-457200">
              <a:buFont typeface="Arial" panose="020B0604020202020204" pitchFamily="34" charset="0"/>
              <a:buChar char="•"/>
            </a:pPr>
            <a:r>
              <a:rPr lang="en-NZ" dirty="0"/>
              <a:t>Hospital AMS programs have been shown to reduce:</a:t>
            </a:r>
          </a:p>
          <a:p>
            <a:pPr marL="914400" lvl="1" indent="-457200">
              <a:buFont typeface=".AppleSystemUIFont"/>
              <a:buChar char="-"/>
            </a:pPr>
            <a:r>
              <a:rPr lang="en-NZ" dirty="0"/>
              <a:t>Antibiotic use by  ~10%-30%</a:t>
            </a:r>
            <a:r>
              <a:rPr lang="en-NZ" baseline="30000" dirty="0"/>
              <a:t>1,2</a:t>
            </a:r>
          </a:p>
          <a:p>
            <a:pPr marL="914400" lvl="1" indent="-457200">
              <a:buFont typeface=".AppleSystemUIFont"/>
              <a:buChar char="-"/>
            </a:pPr>
            <a:r>
              <a:rPr lang="en-NZ" dirty="0"/>
              <a:t>Antibiotic costs by  ~10%-80%</a:t>
            </a:r>
            <a:r>
              <a:rPr lang="en-NZ" baseline="30000" dirty="0"/>
              <a:t>1-3</a:t>
            </a:r>
          </a:p>
          <a:p>
            <a:pPr marL="457200" indent="-457200">
              <a:buFont typeface="Arial" panose="020B0604020202020204" pitchFamily="34" charset="0"/>
              <a:buChar char="•"/>
            </a:pPr>
            <a:endParaRPr lang="en-NZ" baseline="30000" dirty="0"/>
          </a:p>
          <a:p>
            <a:pPr marL="457200" indent="-457200">
              <a:buFont typeface="Arial" panose="020B0604020202020204" pitchFamily="34" charset="0"/>
              <a:buChar char="•"/>
            </a:pPr>
            <a:r>
              <a:rPr lang="en-NZ" dirty="0"/>
              <a:t>Singapore General Hospital (&gt;1,500-bed tertiary-care hospital)</a:t>
            </a:r>
          </a:p>
          <a:p>
            <a:pPr marL="914400" lvl="1" indent="-457200">
              <a:buFont typeface=".AppleSystemUIFont"/>
              <a:buChar char="-"/>
            </a:pPr>
            <a:r>
              <a:rPr lang="en-NZ" dirty="0"/>
              <a:t>10% reduction in audited antibiotic use led to antibiotic cost savings of S$198,575 over 1 year</a:t>
            </a:r>
            <a:r>
              <a:rPr lang="en-NZ" baseline="30000" dirty="0"/>
              <a:t>4</a:t>
            </a:r>
          </a:p>
          <a:p>
            <a:pPr marL="457200" indent="-457200">
              <a:buFont typeface="Arial" panose="020B0604020202020204" pitchFamily="34" charset="0"/>
              <a:buChar char="•"/>
            </a:pPr>
            <a:endParaRPr lang="en-NZ" dirty="0"/>
          </a:p>
          <a:p>
            <a:pPr marL="457200" indent="-457200">
              <a:buFont typeface="Arial" panose="020B0604020202020204" pitchFamily="34" charset="0"/>
              <a:buChar char="•"/>
            </a:pPr>
            <a:r>
              <a:rPr lang="en-NZ" dirty="0" err="1"/>
              <a:t>Thammasart</a:t>
            </a:r>
            <a:r>
              <a:rPr lang="en-NZ" dirty="0"/>
              <a:t> University Hospital, Thailand (350-bed tertiary-care hospital)</a:t>
            </a:r>
          </a:p>
          <a:p>
            <a:pPr marL="914400" lvl="1" indent="-457200">
              <a:buFont typeface=".AppleSystemUIFont"/>
              <a:buChar char="-"/>
            </a:pPr>
            <a:r>
              <a:rPr lang="en-NZ" dirty="0"/>
              <a:t>Reduction in antibiotic use led to antibiotic cost savings of US$32,231 over 1 year</a:t>
            </a:r>
            <a:r>
              <a:rPr lang="en-NZ" baseline="30000" dirty="0"/>
              <a:t>5</a:t>
            </a:r>
            <a:endParaRPr lang="en-NZ" sz="1600" dirty="0"/>
          </a:p>
        </p:txBody>
      </p:sp>
      <p:sp>
        <p:nvSpPr>
          <p:cNvPr id="6" name="Rectangle 5"/>
          <p:cNvSpPr/>
          <p:nvPr/>
        </p:nvSpPr>
        <p:spPr>
          <a:xfrm>
            <a:off x="304800" y="5874603"/>
            <a:ext cx="8305800" cy="830997"/>
          </a:xfrm>
          <a:prstGeom prst="rect">
            <a:avLst/>
          </a:prstGeom>
        </p:spPr>
        <p:txBody>
          <a:bodyPr wrap="square">
            <a:spAutoFit/>
          </a:bodyPr>
          <a:lstStyle/>
          <a:p>
            <a:r>
              <a:rPr lang="en-NZ" sz="1200" dirty="0">
                <a:solidFill>
                  <a:schemeClr val="tx2"/>
                </a:solidFill>
              </a:rPr>
              <a:t>Purpose: </a:t>
            </a:r>
            <a:r>
              <a:rPr lang="en-NZ" sz="1200" dirty="0"/>
              <a:t>To present general evidence of the beneficial effects of AMS programs (hospital administration will be most interested in cost outcomes), and to present evidence of cost savings in similar regional hospitals</a:t>
            </a:r>
          </a:p>
          <a:p>
            <a:endParaRPr lang="en-NZ" sz="1200" dirty="0"/>
          </a:p>
          <a:p>
            <a:r>
              <a:rPr lang="en-NZ" sz="1200" dirty="0">
                <a:solidFill>
                  <a:schemeClr val="tx2"/>
                </a:solidFill>
              </a:rPr>
              <a:t>Key point</a:t>
            </a:r>
            <a:r>
              <a:rPr lang="en-NZ" sz="1200" dirty="0"/>
              <a:t>: Reduced use of antimicrobials can lead to substantial reductions in pharmacy costs </a:t>
            </a:r>
          </a:p>
        </p:txBody>
      </p:sp>
      <p:cxnSp>
        <p:nvCxnSpPr>
          <p:cNvPr id="10" name="Straight Connector 9"/>
          <p:cNvCxnSpPr/>
          <p:nvPr/>
        </p:nvCxnSpPr>
        <p:spPr>
          <a:xfrm>
            <a:off x="168728" y="57912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4928" y="5207913"/>
            <a:ext cx="8654143" cy="600164"/>
          </a:xfrm>
          <a:prstGeom prst="rect">
            <a:avLst/>
          </a:prstGeom>
          <a:noFill/>
        </p:spPr>
        <p:txBody>
          <a:bodyPr wrap="square" rtlCol="0">
            <a:spAutoFit/>
          </a:bodyPr>
          <a:lstStyle/>
          <a:p>
            <a:r>
              <a:rPr lang="en-GB" sz="1100" b="1" dirty="0">
                <a:ea typeface="Times New Roman"/>
                <a:cs typeface="Vrinda"/>
              </a:rPr>
              <a:t>1. </a:t>
            </a:r>
            <a:r>
              <a:rPr lang="en-GB" sz="1100" dirty="0">
                <a:ea typeface="Times New Roman"/>
                <a:cs typeface="Vrinda"/>
              </a:rPr>
              <a:t>Honda, et al. </a:t>
            </a:r>
            <a:r>
              <a:rPr lang="en-GB" sz="1100" i="1" dirty="0" err="1">
                <a:ea typeface="Times New Roman"/>
                <a:cs typeface="Vrinda"/>
              </a:rPr>
              <a:t>Clin</a:t>
            </a:r>
            <a:r>
              <a:rPr lang="en-GB" sz="1100" i="1" dirty="0">
                <a:ea typeface="Times New Roman"/>
                <a:cs typeface="Vrinda"/>
              </a:rPr>
              <a:t> Infect Dis </a:t>
            </a:r>
            <a:r>
              <a:rPr lang="en-GB" sz="1100" dirty="0">
                <a:ea typeface="Times New Roman"/>
                <a:cs typeface="Vrinda"/>
              </a:rPr>
              <a:t>2017;64 (</a:t>
            </a:r>
            <a:r>
              <a:rPr lang="en-GB" sz="1100" dirty="0" err="1">
                <a:ea typeface="Times New Roman"/>
                <a:cs typeface="Vrinda"/>
              </a:rPr>
              <a:t>Suppl</a:t>
            </a:r>
            <a:r>
              <a:rPr lang="en-GB" sz="1100" dirty="0">
                <a:ea typeface="Times New Roman"/>
                <a:cs typeface="Vrinda"/>
              </a:rPr>
              <a:t> 2):S119-S126. </a:t>
            </a:r>
            <a:r>
              <a:rPr lang="en-GB" sz="1100" b="1" dirty="0">
                <a:ea typeface="Times New Roman"/>
                <a:cs typeface="Vrinda"/>
              </a:rPr>
              <a:t>2. </a:t>
            </a:r>
            <a:r>
              <a:rPr lang="en-GB" sz="1100" dirty="0" err="1">
                <a:ea typeface="Times New Roman"/>
                <a:cs typeface="Vrinda"/>
              </a:rPr>
              <a:t>Karanika</a:t>
            </a:r>
            <a:r>
              <a:rPr lang="en-GB" sz="1100" dirty="0">
                <a:ea typeface="Times New Roman"/>
                <a:cs typeface="Vrinda"/>
              </a:rPr>
              <a:t>, et al. </a:t>
            </a:r>
            <a:r>
              <a:rPr lang="en-GB" sz="1100" i="1" dirty="0">
                <a:ea typeface="Times New Roman"/>
                <a:cs typeface="Vrinda"/>
              </a:rPr>
              <a:t>Antimicrob Agents </a:t>
            </a:r>
            <a:r>
              <a:rPr lang="en-GB" sz="1100" i="1" dirty="0" err="1">
                <a:ea typeface="Times New Roman"/>
                <a:cs typeface="Vrinda"/>
              </a:rPr>
              <a:t>Chemother</a:t>
            </a:r>
            <a:r>
              <a:rPr lang="en-GB" sz="1100" dirty="0">
                <a:ea typeface="Times New Roman"/>
                <a:cs typeface="Vrinda"/>
              </a:rPr>
              <a:t> 2016;60:4840-4852. </a:t>
            </a:r>
            <a:r>
              <a:rPr lang="en-GB" sz="1100" b="1" dirty="0">
                <a:ea typeface="Times New Roman"/>
                <a:cs typeface="Vrinda"/>
              </a:rPr>
              <a:t>3. </a:t>
            </a:r>
            <a:r>
              <a:rPr lang="en-GB" sz="1100" dirty="0">
                <a:ea typeface="Times New Roman"/>
                <a:cs typeface="Vrinda"/>
              </a:rPr>
              <a:t>Lee CF, et al. </a:t>
            </a:r>
            <a:r>
              <a:rPr lang="en-GB" sz="1100" i="1" dirty="0">
                <a:ea typeface="Times New Roman"/>
                <a:cs typeface="Vrinda"/>
              </a:rPr>
              <a:t>J Antimicrob </a:t>
            </a:r>
            <a:r>
              <a:rPr lang="en-GB" sz="1100" i="1" dirty="0" err="1">
                <a:ea typeface="Times New Roman"/>
                <a:cs typeface="Vrinda"/>
              </a:rPr>
              <a:t>Chemother</a:t>
            </a:r>
            <a:r>
              <a:rPr lang="en-GB" sz="1100" i="1" dirty="0">
                <a:ea typeface="Times New Roman"/>
                <a:cs typeface="Vrinda"/>
              </a:rPr>
              <a:t> </a:t>
            </a:r>
            <a:r>
              <a:rPr lang="en-GB" sz="1100" dirty="0">
                <a:ea typeface="Times New Roman"/>
                <a:cs typeface="Vrinda"/>
              </a:rPr>
              <a:t>2018;73:844-851. </a:t>
            </a:r>
            <a:r>
              <a:rPr lang="en-GB" sz="1100" b="1" dirty="0">
                <a:ea typeface="Times New Roman"/>
                <a:cs typeface="Vrinda"/>
              </a:rPr>
              <a:t>4</a:t>
            </a:r>
            <a:r>
              <a:rPr lang="en-GB" sz="1100" b="1" dirty="0"/>
              <a:t>. </a:t>
            </a:r>
            <a:r>
              <a:rPr lang="en-NZ" sz="1100" dirty="0"/>
              <a:t>Teo J, et al. </a:t>
            </a:r>
            <a:r>
              <a:rPr lang="fr-FR" sz="1100" i="1" dirty="0" err="1"/>
              <a:t>Eur</a:t>
            </a:r>
            <a:r>
              <a:rPr lang="fr-FR" sz="1100" i="1" dirty="0"/>
              <a:t> J Clin </a:t>
            </a:r>
            <a:r>
              <a:rPr lang="fr-FR" sz="1100" i="1" dirty="0" err="1"/>
              <a:t>Microbiol</a:t>
            </a:r>
            <a:r>
              <a:rPr lang="fr-FR" sz="1100" i="1" dirty="0"/>
              <a:t> Infect Dis</a:t>
            </a:r>
            <a:r>
              <a:rPr lang="fr-FR" sz="1100" dirty="0"/>
              <a:t> 2012;31:947-955. </a:t>
            </a:r>
            <a:r>
              <a:rPr lang="fr-FR" sz="1100" b="1" dirty="0"/>
              <a:t>5. </a:t>
            </a:r>
            <a:r>
              <a:rPr lang="fr-FR" sz="1100" dirty="0" err="1"/>
              <a:t>Apisarnthanarak</a:t>
            </a:r>
            <a:r>
              <a:rPr lang="fr-FR" sz="1100" dirty="0"/>
              <a:t>, et al. </a:t>
            </a:r>
            <a:r>
              <a:rPr lang="fr-FR" sz="1100" i="1" dirty="0"/>
              <a:t>Clin Infect Dis </a:t>
            </a:r>
            <a:r>
              <a:rPr lang="fr-FR" sz="1100" dirty="0"/>
              <a:t>2006;15;42:768-775.</a:t>
            </a:r>
            <a:endParaRPr lang="en-NZ" sz="1100" dirty="0"/>
          </a:p>
        </p:txBody>
      </p:sp>
    </p:spTree>
    <p:extLst>
      <p:ext uri="{BB962C8B-B14F-4D97-AF65-F5344CB8AC3E}">
        <p14:creationId xmlns:p14="http://schemas.microsoft.com/office/powerpoint/2010/main" val="427438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5556" y="1219200"/>
            <a:ext cx="8458200" cy="3693319"/>
          </a:xfrm>
          <a:prstGeom prst="rect">
            <a:avLst/>
          </a:prstGeom>
        </p:spPr>
        <p:txBody>
          <a:bodyPr wrap="square">
            <a:spAutoFit/>
          </a:bodyPr>
          <a:lstStyle/>
          <a:p>
            <a:endParaRPr lang="en-NZ" dirty="0"/>
          </a:p>
          <a:p>
            <a:pPr marL="457200" indent="-457200">
              <a:buFont typeface="Arial" panose="020B0604020202020204" pitchFamily="34" charset="0"/>
              <a:buChar char="•"/>
            </a:pPr>
            <a:r>
              <a:rPr lang="en-NZ" dirty="0"/>
              <a:t>How the AMS program will operate</a:t>
            </a:r>
          </a:p>
          <a:p>
            <a:pPr marL="914400" lvl="1" indent="-457200">
              <a:buFont typeface=".AppleSystemUIFont"/>
              <a:buChar char="-"/>
            </a:pPr>
            <a:r>
              <a:rPr lang="en-NZ" dirty="0"/>
              <a:t>Suggested AMS team members </a:t>
            </a:r>
          </a:p>
          <a:p>
            <a:pPr marL="914400" lvl="1" indent="-457200">
              <a:buFont typeface=".AppleSystemUIFont"/>
              <a:buChar char="-"/>
            </a:pPr>
            <a:r>
              <a:rPr lang="en-NZ" dirty="0"/>
              <a:t>Suggested goals</a:t>
            </a:r>
          </a:p>
          <a:p>
            <a:pPr marL="914400" lvl="1" indent="-457200">
              <a:buFont typeface=".AppleSystemUIFont"/>
              <a:buChar char="-"/>
            </a:pPr>
            <a:r>
              <a:rPr lang="en-NZ" dirty="0"/>
              <a:t>Suggested strategies to achieve goals</a:t>
            </a:r>
          </a:p>
          <a:p>
            <a:pPr marL="457200" indent="-457200">
              <a:buFont typeface="Arial" panose="020B0604020202020204" pitchFamily="34" charset="0"/>
              <a:buChar char="•"/>
            </a:pPr>
            <a:endParaRPr lang="en-NZ" dirty="0"/>
          </a:p>
          <a:p>
            <a:pPr marL="457200" indent="-457200">
              <a:buFont typeface="Arial" panose="020B0604020202020204" pitchFamily="34" charset="0"/>
              <a:buChar char="•"/>
            </a:pPr>
            <a:r>
              <a:rPr lang="en-NZ" dirty="0"/>
              <a:t>Cost summary for the AMS program </a:t>
            </a:r>
          </a:p>
          <a:p>
            <a:pPr marL="914400" lvl="1" indent="-457200">
              <a:buFont typeface=".AppleSystemUIFont"/>
              <a:buChar char="-"/>
            </a:pPr>
            <a:r>
              <a:rPr lang="en-NZ" dirty="0"/>
              <a:t>Ongoing costs (eg, 0.3 FTE physician and 1 FTE pharmacist for every 100 beds)</a:t>
            </a:r>
          </a:p>
          <a:p>
            <a:pPr marL="914400" lvl="1" indent="-457200">
              <a:buFont typeface=".AppleSystemUIFont"/>
              <a:buChar char="-"/>
            </a:pPr>
            <a:r>
              <a:rPr lang="en-NZ" dirty="0"/>
              <a:t>One-off costs (eg, investment in IT and/or microbiology lab infrastructure)</a:t>
            </a:r>
          </a:p>
          <a:p>
            <a:pPr marL="457200" indent="-457200">
              <a:buFont typeface="Arial" panose="020B0604020202020204" pitchFamily="34" charset="0"/>
              <a:buChar char="•"/>
            </a:pPr>
            <a:endParaRPr lang="en-NZ" dirty="0"/>
          </a:p>
          <a:p>
            <a:pPr marL="457200" indent="-457200">
              <a:buFont typeface="Arial" panose="020B0604020202020204" pitchFamily="34" charset="0"/>
              <a:buChar char="•"/>
            </a:pPr>
            <a:r>
              <a:rPr lang="en-NZ" dirty="0"/>
              <a:t>How much can the AMS program save the hospital?</a:t>
            </a:r>
          </a:p>
          <a:p>
            <a:pPr marL="914400" lvl="1" indent="-457200">
              <a:buFont typeface=".AppleSystemUIFont"/>
              <a:buChar char="-"/>
            </a:pPr>
            <a:r>
              <a:rPr lang="en-NZ" dirty="0"/>
              <a:t>Conservative estimate of anticipated savings (eg, 10%-20% savings in antibiotic costs would translate savings of &gt;$60,000/year for 300 beds)</a:t>
            </a:r>
          </a:p>
        </p:txBody>
      </p:sp>
      <p:sp>
        <p:nvSpPr>
          <p:cNvPr id="6" name="Rectangle 5"/>
          <p:cNvSpPr/>
          <p:nvPr/>
        </p:nvSpPr>
        <p:spPr>
          <a:xfrm>
            <a:off x="304800" y="6096000"/>
            <a:ext cx="8904514" cy="646331"/>
          </a:xfrm>
          <a:prstGeom prst="rect">
            <a:avLst/>
          </a:prstGeom>
        </p:spPr>
        <p:txBody>
          <a:bodyPr wrap="square">
            <a:spAutoFit/>
          </a:bodyPr>
          <a:lstStyle/>
          <a:p>
            <a:r>
              <a:rPr lang="en-NZ" sz="1200" dirty="0">
                <a:solidFill>
                  <a:schemeClr val="tx2"/>
                </a:solidFill>
              </a:rPr>
              <a:t>Purpose: </a:t>
            </a:r>
            <a:r>
              <a:rPr lang="en-NZ" sz="1200" dirty="0"/>
              <a:t>Outline specific staffing, costs and other details of the proposed AMS program, as well as the anticipated return on investment</a:t>
            </a:r>
          </a:p>
          <a:p>
            <a:endParaRPr lang="en-NZ" sz="1200" dirty="0"/>
          </a:p>
          <a:p>
            <a:r>
              <a:rPr lang="en-NZ" sz="1200" dirty="0">
                <a:solidFill>
                  <a:schemeClr val="tx2"/>
                </a:solidFill>
              </a:rPr>
              <a:t>Key points</a:t>
            </a:r>
            <a:r>
              <a:rPr lang="en-NZ" sz="1200" dirty="0"/>
              <a:t>: AMS program savings will offset staffing costs (</a:t>
            </a:r>
            <a:r>
              <a:rPr lang="en-NZ" sz="1200" dirty="0" err="1"/>
              <a:t>ie</a:t>
            </a:r>
            <a:r>
              <a:rPr lang="en-NZ" sz="1200" dirty="0"/>
              <a:t>, the program will be all or partly self-funding as a result of less antibiotic use)</a:t>
            </a:r>
          </a:p>
        </p:txBody>
      </p:sp>
      <p:cxnSp>
        <p:nvCxnSpPr>
          <p:cNvPr id="10" name="Straight Connector 9"/>
          <p:cNvCxnSpPr/>
          <p:nvPr/>
        </p:nvCxnSpPr>
        <p:spPr>
          <a:xfrm>
            <a:off x="261257" y="59436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4800" y="304800"/>
            <a:ext cx="8382000" cy="954107"/>
          </a:xfrm>
          <a:prstGeom prst="rect">
            <a:avLst/>
          </a:prstGeom>
        </p:spPr>
        <p:txBody>
          <a:bodyPr wrap="square">
            <a:spAutoFit/>
          </a:bodyPr>
          <a:lstStyle/>
          <a:p>
            <a:pPr algn="ctr"/>
            <a:r>
              <a:rPr lang="en-NZ" sz="2800" b="1" dirty="0">
                <a:solidFill>
                  <a:schemeClr val="tx2"/>
                </a:solidFill>
              </a:rPr>
              <a:t>[Enter hospital name]</a:t>
            </a:r>
          </a:p>
          <a:p>
            <a:pPr algn="ctr"/>
            <a:r>
              <a:rPr lang="en-NZ" sz="2800" b="1" dirty="0">
                <a:solidFill>
                  <a:schemeClr val="tx2"/>
                </a:solidFill>
              </a:rPr>
              <a:t>Antimicrobial stewardship (AMS) program</a:t>
            </a:r>
          </a:p>
        </p:txBody>
      </p:sp>
      <p:sp>
        <p:nvSpPr>
          <p:cNvPr id="2" name="Rectangle 1"/>
          <p:cNvSpPr/>
          <p:nvPr/>
        </p:nvSpPr>
        <p:spPr>
          <a:xfrm>
            <a:off x="337457" y="5514201"/>
            <a:ext cx="5987143" cy="276999"/>
          </a:xfrm>
          <a:prstGeom prst="rect">
            <a:avLst/>
          </a:prstGeom>
        </p:spPr>
        <p:txBody>
          <a:bodyPr wrap="square">
            <a:spAutoFit/>
          </a:bodyPr>
          <a:lstStyle/>
          <a:p>
            <a:pPr lvl="0"/>
            <a:r>
              <a:rPr lang="en-NZ" sz="1200" dirty="0">
                <a:solidFill>
                  <a:prstClr val="black"/>
                </a:solidFill>
              </a:rPr>
              <a:t>AMS, antimicrobial stewardship; FTE, full time equivalent, IT, information technology.</a:t>
            </a:r>
          </a:p>
        </p:txBody>
      </p:sp>
    </p:spTree>
    <p:extLst>
      <p:ext uri="{BB962C8B-B14F-4D97-AF65-F5344CB8AC3E}">
        <p14:creationId xmlns:p14="http://schemas.microsoft.com/office/powerpoint/2010/main" val="3837080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7461</TotalTime>
  <Words>1116</Words>
  <Application>Microsoft Office PowerPoint</Application>
  <PresentationFormat>On-screen Show (4:3)</PresentationFormat>
  <Paragraphs>117</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.AppleSystemUIFont</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c:creator>
  <cp:lastModifiedBy>Lin, Betty (HKG-WSW)</cp:lastModifiedBy>
  <cp:revision>300</cp:revision>
  <dcterms:created xsi:type="dcterms:W3CDTF">2017-02-27T07:49:48Z</dcterms:created>
  <dcterms:modified xsi:type="dcterms:W3CDTF">2024-11-14T07:24:10Z</dcterms:modified>
</cp:coreProperties>
</file>