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4" r:id="rId3"/>
    <p:sldId id="275" r:id="rId4"/>
    <p:sldId id="276" r:id="rId5"/>
    <p:sldId id="277" r:id="rId6"/>
    <p:sldId id="278" r:id="rId7"/>
    <p:sldId id="281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2" userDrawn="1">
          <p15:clr>
            <a:srgbClr val="A4A3A4"/>
          </p15:clr>
        </p15:guide>
        <p15:guide id="4" pos="5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E47EE6-A2F0-13A5-8EE8-3661DB1849A6}" name="Medical Writer" initials="MW" userId="Medical Writ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034" autoAdjust="0"/>
    <p:restoredTop sz="94652"/>
  </p:normalViewPr>
  <p:slideViewPr>
    <p:cSldViewPr>
      <p:cViewPr varScale="1">
        <p:scale>
          <a:sx n="74" d="100"/>
          <a:sy n="74" d="100"/>
        </p:scale>
        <p:origin x="134" y="77"/>
      </p:cViewPr>
      <p:guideLst>
        <p:guide orient="horz" pos="2160"/>
        <p:guide pos="2880"/>
        <p:guide orient="horz" pos="2592"/>
        <p:guide pos="56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9875-F571-48E2-8E9F-C54D1DFBF9BF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71BFE-2309-4134-8EEE-1BDA7AF307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273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058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4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225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120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76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589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073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562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248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589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283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F9FB-D40E-42B3-998F-52D4E6A53918}" type="datetimeFigureOut">
              <a:rPr lang="en-NZ" smtClean="0"/>
              <a:t>28/12/2024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21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B24E0-4C1A-9B4C-91D5-F219AE918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r="21837" b="442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11480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pPr algn="ctr"/>
            <a:r>
              <a:rPr lang="th-TH" sz="3200" b="1" dirty="0">
                <a:solidFill>
                  <a:schemeClr val="tx2"/>
                </a:solidFill>
              </a:rPr>
              <a:t>กรณีศึกษาในการดำเนิน </a:t>
            </a:r>
          </a:p>
          <a:p>
            <a:pPr algn="ctr"/>
            <a:r>
              <a:rPr lang="th-TH" sz="3200" b="1" dirty="0">
                <a:solidFill>
                  <a:schemeClr val="tx2"/>
                </a:solidFill>
              </a:rPr>
              <a:t>มาตรการการกำกับดูแลการใช้ยาต้านจุลชีพให้เหมาะสม</a:t>
            </a:r>
            <a:endParaRPr lang="en-NZ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F88A7-7D23-B848-8497-00FD82982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41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81" y="328446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/>
                </a:solidFill>
              </a:rPr>
              <a:t>การใช้ยาปฏิชีวนะไม่เหมาะสมในโรงพยาบาล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114" y="1469572"/>
            <a:ext cx="82840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/>
              <a:t>มีการใช้ยาปฏิชีวนะอย่างไม่เหมาะสมในโรงพยาบาลในเอเชียสูงถึงร้อยละ 50</a:t>
            </a:r>
            <a:r>
              <a:rPr lang="th-TH" sz="2200" baseline="30000" dirty="0"/>
              <a:t>1-2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/>
              <a:t>การใช้ยาปฏิชีวนะอย่างไม่เหมาะสมมีความเกี่ยวข้องกับการดื้อยาต้านจุลชีพสูงและทำให้เกิดโรคติดเชื้อที่รักษาได้ยากขึ้น</a:t>
            </a:r>
            <a:r>
              <a:rPr lang="th-TH" sz="2200" baseline="30000" dirty="0"/>
              <a:t>3,4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/>
              <a:t>ยาปฏิชีวนะทำให้โรงพยาบาลต้องเสียค่ายาในสัดส่วนที่สูง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/>
              <a:t>การใช้ยาปฏิชีวนะให้เหมาะสมช่วยให้ผลการรักษาดีขึ้น ลดการดื้อยาต้านจุลชีพ และลดค่าใช้จ่ายในโรงพยาบาล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696" y="5139647"/>
            <a:ext cx="85571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tx2"/>
                </a:solidFill>
              </a:rPr>
              <a:t>จุดประสงค์: </a:t>
            </a:r>
            <a:r>
              <a:rPr lang="th-TH" sz="1200" dirty="0"/>
              <a:t>เพื่อแนะนำเหตุผลหลักในการเริ่มต้นหรือขยายโปรแกรมการกำกับดูแลการใช้ยาต้านจุลชีพในโรงพยาบาล (เช่น เพื่อปรับปรุงผลลัพธ์ของผู้ป่วย ลดปัญหาการดื้อยาต้านจุลชีพ และลดต้นทุน)</a:t>
            </a:r>
          </a:p>
          <a:p>
            <a:endParaRPr lang="en-NZ" sz="1200" dirty="0"/>
          </a:p>
          <a:p>
            <a:r>
              <a:rPr lang="th-TH" sz="1200" dirty="0">
                <a:solidFill>
                  <a:srgbClr val="1F497D"/>
                </a:solidFill>
              </a:rPr>
              <a:t>ประเด็นสำคัญ</a:t>
            </a:r>
            <a:r>
              <a:rPr lang="th-TH" sz="1200" dirty="0">
                <a:solidFill>
                  <a:prstClr val="black"/>
                </a:solidFill>
              </a:rPr>
              <a:t>: </a:t>
            </a:r>
            <a:r>
              <a:rPr lang="th-TH" sz="1200" dirty="0"/>
              <a:t>ใช้ข้อมูลจากงานวิจัยและข้อมูลที่มีจากโรงพยาบาลของคุณเพื่อดำเนินการกับประเด็นดังต่อไปนี้:</a:t>
            </a:r>
          </a:p>
          <a:p>
            <a:r>
              <a:rPr lang="th-TH" sz="1200" dirty="0"/>
              <a:t>1. ยาปฏิชีวนะมีการสั่งจ่ายในโรงพยาบาลอย่างแพร่หลาย</a:t>
            </a:r>
          </a:p>
          <a:p>
            <a:r>
              <a:rPr lang="th-TH" sz="1200" dirty="0"/>
              <a:t>2. การใช้ยาปฏิชีวนะในหลายกรณีไม่สมเหตุผล</a:t>
            </a:r>
          </a:p>
          <a:p>
            <a:r>
              <a:rPr lang="th-TH" sz="1200" dirty="0"/>
              <a:t>3. การใช้ยาปฏิชีวนะอย่างไม่เหมาะสมส่งผลให้เกิดปัญหาภายในโรงพยาบาล</a:t>
            </a:r>
          </a:p>
          <a:p>
            <a:r>
              <a:rPr lang="th-TH" sz="1200" dirty="0"/>
              <a:t>4. ปัญหาดังกล่าวจำเป็นต้องได้รับการแก้ไข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51054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114" y="4629091"/>
            <a:ext cx="84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1000" b="1" dirty="0">
                <a:ea typeface="Times New Roman"/>
                <a:cs typeface="Vrinda"/>
              </a:rPr>
              <a:t>1.</a:t>
            </a:r>
            <a:r>
              <a:rPr lang="en-NZ" altLang="zh-HK" sz="1000" dirty="0">
                <a:ea typeface="Times New Roman"/>
                <a:cs typeface="Vrinda"/>
              </a:rPr>
              <a:t> Hsu LY, et al. </a:t>
            </a:r>
            <a:r>
              <a:rPr lang="en-NZ" altLang="zh-HK" sz="1000" i="1" dirty="0" err="1">
                <a:ea typeface="Times New Roman"/>
                <a:cs typeface="Vrinda"/>
              </a:rPr>
              <a:t>Microbiol</a:t>
            </a:r>
            <a:r>
              <a:rPr lang="en-NZ" altLang="zh-HK" sz="1000" i="1" dirty="0">
                <a:ea typeface="Times New Roman"/>
                <a:cs typeface="Vrinda"/>
              </a:rPr>
              <a:t> Rev </a:t>
            </a:r>
            <a:r>
              <a:rPr lang="en-NZ" altLang="zh-HK" sz="1000" dirty="0">
                <a:ea typeface="Times New Roman"/>
                <a:cs typeface="Vrinda"/>
              </a:rPr>
              <a:t>2017;30:1-22. </a:t>
            </a:r>
            <a:r>
              <a:rPr lang="en-NZ" altLang="zh-HK" sz="1000" b="1" dirty="0">
                <a:ea typeface="Times New Roman"/>
                <a:cs typeface="Vrinda"/>
              </a:rPr>
              <a:t>2.</a:t>
            </a:r>
            <a:r>
              <a:rPr lang="en-NZ" altLang="zh-HK" sz="1000" dirty="0">
                <a:ea typeface="Times New Roman"/>
                <a:cs typeface="Vrinda"/>
              </a:rPr>
              <a:t> Teo J, et al. </a:t>
            </a:r>
            <a:r>
              <a:rPr lang="fr-FR" altLang="zh-HK" sz="1000" i="1" dirty="0">
                <a:ea typeface="Times New Roman"/>
                <a:cs typeface="Vrinda"/>
              </a:rPr>
              <a:t>Eur J Clin Microbiol Infect Dis </a:t>
            </a:r>
            <a:r>
              <a:rPr lang="fr-FR" altLang="zh-HK" sz="1000" dirty="0">
                <a:ea typeface="Times New Roman"/>
                <a:cs typeface="Vrinda"/>
              </a:rPr>
              <a:t>2012;31:947-955</a:t>
            </a:r>
            <a:r>
              <a:rPr lang="en-NZ" altLang="zh-HK" sz="1000" dirty="0">
                <a:ea typeface="Times New Roman"/>
                <a:cs typeface="Vrinda"/>
              </a:rPr>
              <a:t>. </a:t>
            </a:r>
            <a:r>
              <a:rPr lang="en-NZ" altLang="zh-HK" sz="1000" b="1" dirty="0">
                <a:ea typeface="Times New Roman"/>
                <a:cs typeface="Vrinda"/>
              </a:rPr>
              <a:t>3.</a:t>
            </a:r>
            <a:r>
              <a:rPr lang="en-NZ" altLang="zh-HK" sz="1000" dirty="0">
                <a:ea typeface="Times New Roman"/>
                <a:cs typeface="Vrinda"/>
              </a:rPr>
              <a:t> </a:t>
            </a:r>
            <a:r>
              <a:rPr lang="en-US" altLang="zh-HK" sz="1000" dirty="0" err="1">
                <a:ea typeface="Times New Roman"/>
                <a:cs typeface="Vrinda"/>
              </a:rPr>
              <a:t>Garau</a:t>
            </a:r>
            <a:r>
              <a:rPr lang="en-US" altLang="zh-HK" sz="1000" dirty="0">
                <a:ea typeface="Times New Roman"/>
                <a:cs typeface="Vrinda"/>
              </a:rPr>
              <a:t> J, et al. </a:t>
            </a:r>
            <a:r>
              <a:rPr lang="en-US" altLang="zh-HK" sz="1000" i="1" dirty="0">
                <a:ea typeface="Times New Roman"/>
                <a:cs typeface="Vrinda"/>
              </a:rPr>
              <a:t>J Glob </a:t>
            </a:r>
            <a:r>
              <a:rPr lang="en-US" altLang="zh-HK" sz="1000" i="1" dirty="0" err="1">
                <a:ea typeface="Times New Roman"/>
                <a:cs typeface="Vrinda"/>
              </a:rPr>
              <a:t>Antimicrob</a:t>
            </a:r>
            <a:r>
              <a:rPr lang="en-US" altLang="zh-HK" sz="1000" i="1" dirty="0">
                <a:ea typeface="Times New Roman"/>
                <a:cs typeface="Vrinda"/>
              </a:rPr>
              <a:t> Resist </a:t>
            </a:r>
            <a:r>
              <a:rPr lang="en-US" altLang="zh-HK" sz="1000" dirty="0">
                <a:ea typeface="Times New Roman"/>
                <a:cs typeface="Vrinda"/>
              </a:rPr>
              <a:t>2014;2:245-253</a:t>
            </a:r>
            <a:r>
              <a:rPr lang="fr-FR" altLang="zh-HK" sz="1000" dirty="0">
                <a:ea typeface="Times New Roman"/>
                <a:cs typeface="Vrinda"/>
              </a:rPr>
              <a:t>.</a:t>
            </a:r>
            <a:r>
              <a:rPr lang="en-NZ" altLang="zh-HK" sz="1000" dirty="0">
                <a:ea typeface="Times New Roman"/>
                <a:cs typeface="Vrinda"/>
              </a:rPr>
              <a:t> </a:t>
            </a:r>
            <a:r>
              <a:rPr lang="en-NZ" altLang="zh-HK" sz="1000" b="1" dirty="0">
                <a:ea typeface="Times New Roman"/>
                <a:cs typeface="Vrinda"/>
              </a:rPr>
              <a:t>4.</a:t>
            </a:r>
            <a:r>
              <a:rPr lang="en-NZ" altLang="zh-HK" sz="1000" dirty="0">
                <a:ea typeface="Times New Roman"/>
                <a:cs typeface="Vrinda"/>
              </a:rPr>
              <a:t> </a:t>
            </a:r>
            <a:r>
              <a:rPr lang="en-NZ" altLang="zh-HK" sz="1000" dirty="0" err="1">
                <a:ea typeface="Times New Roman"/>
                <a:cs typeface="Vrinda"/>
              </a:rPr>
              <a:t>Ventola</a:t>
            </a:r>
            <a:r>
              <a:rPr lang="en-NZ" altLang="zh-HK" sz="1000" dirty="0">
                <a:ea typeface="Times New Roman"/>
                <a:cs typeface="Vrinda"/>
              </a:rPr>
              <a:t> CL. </a:t>
            </a:r>
            <a:r>
              <a:rPr lang="en-NZ" altLang="zh-HK" sz="1000" i="1" dirty="0">
                <a:ea typeface="Times New Roman"/>
                <a:cs typeface="Vrinda"/>
              </a:rPr>
              <a:t>P T</a:t>
            </a:r>
            <a:r>
              <a:rPr lang="en-NZ" altLang="zh-HK" sz="1000" dirty="0">
                <a:ea typeface="Times New Roman"/>
                <a:cs typeface="Vrinda"/>
              </a:rPr>
              <a:t> 2015;40:277-283.</a:t>
            </a:r>
            <a:endParaRPr lang="en-NZ" altLang="zh-HK" sz="1000" dirty="0"/>
          </a:p>
        </p:txBody>
      </p:sp>
    </p:spTree>
    <p:extLst>
      <p:ext uri="{BB962C8B-B14F-4D97-AF65-F5344CB8AC3E}">
        <p14:creationId xmlns:p14="http://schemas.microsoft.com/office/powerpoint/2010/main" val="270784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16032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/>
                </a:solidFill>
              </a:rPr>
              <a:t>ตัวอย่างการใช้ยาปฏิชีวนะอย่างไม่เหมาะสม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3" y="1486011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>
                <a:latin typeface="Tahoma (Body)"/>
              </a:rPr>
              <a:t>การรักษาอาการและอาการแสดงที่ไม่ได้เกิดจากการติดเชื้อแบคทีเรีย</a:t>
            </a:r>
            <a:r>
              <a:rPr lang="th-TH" sz="2200" baseline="30000" dirty="0">
                <a:latin typeface="Tahoma (Body)"/>
              </a:rPr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>
                <a:latin typeface="Tahoma (Body)"/>
              </a:rPr>
              <a:t>การรักษาตามผลการเพาะเชื้อที่อาจจะเป็น </a:t>
            </a:r>
            <a:r>
              <a:rPr lang="en-US" sz="2200" dirty="0">
                <a:latin typeface="Tahoma (Body)"/>
              </a:rPr>
              <a:t>colonization </a:t>
            </a:r>
            <a:r>
              <a:rPr lang="th-TH" sz="2200" dirty="0">
                <a:latin typeface="Tahoma (Body)"/>
              </a:rPr>
              <a:t>หรือการปนเปื้อนแทนที่จะเป็นการติดเชื้อ</a:t>
            </a:r>
            <a:r>
              <a:rPr lang="th-TH" sz="2200" baseline="30000" dirty="0">
                <a:latin typeface="Tahoma (Body)"/>
              </a:rPr>
              <a:t>1,2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>
                <a:latin typeface="Tahoma (Body)"/>
              </a:rPr>
              <a:t>การไม่ได้พิจารณาถึงจุลชีพก่อโรคและรูปแบบการดื้อยาต้านจุลชีพที่อาจเป็นไปได้ในขณะเลือกยาปฏิชีวนะ</a:t>
            </a:r>
            <a:r>
              <a:rPr lang="th-TH" sz="2200" baseline="30000" dirty="0">
                <a:latin typeface="Tahoma (Body)"/>
              </a:rPr>
              <a:t>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>
                <a:latin typeface="Tahoma (Body)"/>
              </a:rPr>
              <a:t>การใช้ยาปฏิชีวนะที่ออกฤทธิ์กว้างเกินความจำเป็น (รวมถึงไม่ปรับใช้ยาที่ออกฤทธิ์แคบลงตามผลการเพาะเชื้อ)</a:t>
            </a:r>
            <a:r>
              <a:rPr lang="th-TH" sz="2200" baseline="30000" dirty="0">
                <a:latin typeface="Tahoma (Body)"/>
              </a:rPr>
              <a:t>2,3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>
                <a:latin typeface="Tahoma (Body)"/>
              </a:rPr>
              <a:t>การสั่งจ่ายยาปฏิชีวนะในระยะเวลาที่นานเกินความจำเป็น</a:t>
            </a:r>
            <a:r>
              <a:rPr lang="th-TH" sz="2200" baseline="30000" dirty="0">
                <a:latin typeface="Tahoma (Body)"/>
              </a:rPr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>
                <a:latin typeface="Tahoma (Body)"/>
              </a:rPr>
              <a:t>การสั่งจ่ายขนาดยาปฏิชีวนะที่ต่ำหรือสูงเกินไป</a:t>
            </a:r>
            <a:r>
              <a:rPr lang="th-TH" sz="2200" baseline="30000" dirty="0">
                <a:latin typeface="Tahoma (Body)"/>
              </a:rPr>
              <a:t>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200" dirty="0">
                <a:latin typeface="Tahoma (Body)"/>
              </a:rPr>
              <a:t>การให้ยาฉีดทางหลอดเลือดดำในกรณีที่สามารถให้ยารับประทานแทนได้</a:t>
            </a:r>
            <a:r>
              <a:rPr lang="th-TH" sz="2200" baseline="30000" dirty="0">
                <a:latin typeface="Tahoma (Body)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6041843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tx2"/>
                </a:solidFill>
              </a:rPr>
              <a:t>จุดประสงค์: </a:t>
            </a:r>
            <a:r>
              <a:rPr lang="th-TH" sz="1200" dirty="0"/>
              <a:t>เพื่อยกตัวอย่างการใช้ยาปฏิชีวนะอย่างไม่สมเหดุผลที่เกิดขึ้นในโรงพยาบาล</a:t>
            </a:r>
          </a:p>
          <a:p>
            <a:endParaRPr lang="en-NZ" sz="1200" dirty="0"/>
          </a:p>
          <a:p>
            <a:r>
              <a:rPr lang="th-TH" sz="1200" dirty="0">
                <a:solidFill>
                  <a:schemeClr val="tx2"/>
                </a:solidFill>
              </a:rPr>
              <a:t>ประเด็นสำคัญ</a:t>
            </a:r>
            <a:r>
              <a:rPr lang="th-TH" sz="1200" dirty="0"/>
              <a:t>: มีการใช้ยาปฏิชีวนะไม่เหมาะสมหลายกรณีในโรงพยาบาล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0198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" y="5176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zh-HK" sz="1000" b="1" dirty="0">
                <a:ea typeface="Times New Roman"/>
                <a:cs typeface="Vrinda"/>
              </a:rPr>
              <a:t>1.</a:t>
            </a:r>
            <a:r>
              <a:rPr lang="en-NZ" altLang="zh-HK" sz="1000" dirty="0">
                <a:ea typeface="Times New Roman"/>
                <a:cs typeface="Vrinda"/>
              </a:rPr>
              <a:t> Hecker MT, et al. </a:t>
            </a:r>
            <a:r>
              <a:rPr lang="en-NZ" altLang="zh-HK" sz="1000" i="1" dirty="0">
                <a:ea typeface="Times New Roman"/>
                <a:cs typeface="Vrinda"/>
              </a:rPr>
              <a:t>Arch Intern Med </a:t>
            </a:r>
            <a:r>
              <a:rPr lang="en-NZ" altLang="zh-HK" sz="1000" dirty="0">
                <a:ea typeface="Times New Roman"/>
                <a:cs typeface="Vrinda"/>
              </a:rPr>
              <a:t>2003;163:972-978. </a:t>
            </a:r>
            <a:r>
              <a:rPr lang="en-NZ" altLang="zh-HK" sz="1000" b="1" dirty="0">
                <a:ea typeface="Times New Roman"/>
                <a:cs typeface="Vrinda"/>
              </a:rPr>
              <a:t>2.</a:t>
            </a:r>
            <a:r>
              <a:rPr lang="es-ES" altLang="zh-HK" sz="1000" b="1" dirty="0">
                <a:ea typeface="Times New Roman"/>
                <a:cs typeface="Vrinda"/>
              </a:rPr>
              <a:t> </a:t>
            </a:r>
            <a:r>
              <a:rPr lang="es-ES" altLang="zh-HK" sz="1000" dirty="0">
                <a:ea typeface="Times New Roman"/>
                <a:cs typeface="Vrinda"/>
              </a:rPr>
              <a:t>Leekha, et al. </a:t>
            </a:r>
            <a:r>
              <a:rPr lang="es-ES" altLang="zh-HK" sz="1000" i="1" dirty="0">
                <a:ea typeface="Times New Roman"/>
                <a:cs typeface="Vrinda"/>
              </a:rPr>
              <a:t>Mayo Clin Proc</a:t>
            </a:r>
            <a:r>
              <a:rPr lang="es-ES" altLang="zh-HK" sz="1000" dirty="0">
                <a:ea typeface="Times New Roman"/>
                <a:cs typeface="Vrinda"/>
              </a:rPr>
              <a:t> 2011;86:156-167. </a:t>
            </a:r>
            <a:r>
              <a:rPr lang="es-ES" altLang="zh-HK" sz="1000" b="1" dirty="0">
                <a:ea typeface="Times New Roman"/>
                <a:cs typeface="Vrinda"/>
              </a:rPr>
              <a:t>3.</a:t>
            </a:r>
            <a:r>
              <a:rPr lang="es-ES" altLang="zh-HK" sz="1000" dirty="0">
                <a:ea typeface="Times New Roman"/>
                <a:cs typeface="Vrinda"/>
              </a:rPr>
              <a:t> </a:t>
            </a:r>
            <a:r>
              <a:rPr lang="en-US" altLang="zh-HK" sz="1000" dirty="0">
                <a:ea typeface="Times New Roman"/>
                <a:cs typeface="Vrinda"/>
              </a:rPr>
              <a:t>Healthcare Infection Control Practices Advisory Committee. Antibiotic Stewardship Statement for Antibiotic Guidelines – The recommendations of the Healthcare Infection Control Practices Advisory Committee (HICPAC). 2016. </a:t>
            </a:r>
            <a:r>
              <a:rPr lang="th-TH" altLang="zh-HK" sz="1000" dirty="0">
                <a:ea typeface="Times New Roman"/>
                <a:cs typeface="Vrinda"/>
              </a:rPr>
              <a:t>อ่านได้ที่:</a:t>
            </a:r>
            <a:r>
              <a:rPr lang="en-US" altLang="zh-HK" sz="1000" dirty="0">
                <a:ea typeface="Times New Roman"/>
                <a:cs typeface="Vrinda"/>
              </a:rPr>
              <a:t> https://www.cdc.gov/hicpac/media/pdfs/antibiotic-stewardship-statement-508.pdf . Accessed 25 October 2017. </a:t>
            </a:r>
            <a:r>
              <a:rPr lang="en-GB" altLang="zh-HK" sz="1000" b="1" dirty="0">
                <a:solidFill>
                  <a:prstClr val="black"/>
                </a:solidFill>
                <a:ea typeface="Times New Roman"/>
                <a:cs typeface="Vrinda"/>
              </a:rPr>
              <a:t>4. </a:t>
            </a:r>
            <a:r>
              <a:rPr lang="en-GB" altLang="zh-HK" sz="1000" dirty="0" err="1">
                <a:solidFill>
                  <a:prstClr val="black"/>
                </a:solidFill>
                <a:ea typeface="Times New Roman"/>
                <a:cs typeface="Vrinda"/>
              </a:rPr>
              <a:t>Barlam</a:t>
            </a:r>
            <a:r>
              <a:rPr lang="en-GB" altLang="zh-HK" sz="1000" dirty="0">
                <a:solidFill>
                  <a:prstClr val="black"/>
                </a:solidFill>
                <a:ea typeface="Times New Roman"/>
                <a:cs typeface="Vrinda"/>
              </a:rPr>
              <a:t> TF, et al.</a:t>
            </a:r>
            <a:r>
              <a:rPr lang="fr-FR" altLang="zh-HK" sz="1000" dirty="0">
                <a:solidFill>
                  <a:prstClr val="black"/>
                </a:solidFill>
                <a:ea typeface="Times New Roman"/>
                <a:cs typeface="Vrinda"/>
              </a:rPr>
              <a:t> </a:t>
            </a:r>
            <a:r>
              <a:rPr lang="fr-FR" altLang="zh-HK" sz="1000" i="1" dirty="0">
                <a:solidFill>
                  <a:prstClr val="black"/>
                </a:solidFill>
                <a:ea typeface="Times New Roman"/>
                <a:cs typeface="Vrinda"/>
              </a:rPr>
              <a:t>Clin Infect Dis </a:t>
            </a:r>
            <a:r>
              <a:rPr lang="fr-FR" altLang="zh-HK" sz="1000" dirty="0">
                <a:solidFill>
                  <a:prstClr val="black"/>
                </a:solidFill>
                <a:ea typeface="Times New Roman"/>
                <a:cs typeface="Vrinda"/>
              </a:rPr>
              <a:t>2016;62:e51-e77</a:t>
            </a:r>
            <a:r>
              <a:rPr lang="en-NZ" altLang="zh-HK" sz="1000" dirty="0">
                <a:solidFill>
                  <a:prstClr val="black"/>
                </a:solidFill>
                <a:ea typeface="Times New Roman"/>
                <a:cs typeface="Vrinda"/>
              </a:rPr>
              <a:t>.</a:t>
            </a:r>
            <a:endParaRPr lang="en-NZ" altLang="zh-HK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6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4A1CE6-8F57-4942-8690-0B5F88CDD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8"/>
          <a:stretch/>
        </p:blipFill>
        <p:spPr>
          <a:xfrm>
            <a:off x="5410198" y="791340"/>
            <a:ext cx="3733801" cy="49998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/>
                </a:solidFill>
              </a:rPr>
              <a:t>การกำกับดูแลการใช้ยาต้านจุลชีพให้เหมาะสม (AMS)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9" y="1480458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/>
              <a:t>AMS เป็นมาตรการที่ประกอบด้วยบุคลากรจากสหสาขาวิชาเพื่อการเพิ่มประสิทธิภาพการใช้</a:t>
            </a:r>
            <a:br>
              <a:rPr lang="th-TH" sz="2000" dirty="0"/>
            </a:br>
            <a:r>
              <a:rPr lang="th-TH" sz="2000" dirty="0"/>
              <a:t>ยาปฏิชีวนะโดยการส่งเสริมให้เลือกใช้สิ่งเหล่านี้อย่างเหมาะสม</a:t>
            </a:r>
            <a:r>
              <a:rPr lang="th-TH" sz="2000" baseline="30000" dirty="0"/>
              <a:t>1</a:t>
            </a:r>
            <a:r>
              <a:rPr lang="th-TH" sz="2000" dirty="0"/>
              <a:t>: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ยาปฏิชีวนะ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ขนาดยา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วิธีการให้ยา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ระยะเวลาการรักษา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/>
              <a:t>เป้าหมายรวมถึง</a:t>
            </a:r>
            <a:r>
              <a:rPr lang="th-TH" sz="2000" baseline="30000" dirty="0"/>
              <a:t>1</a:t>
            </a:r>
            <a:r>
              <a:rPr lang="th-TH" sz="2000" dirty="0"/>
              <a:t>: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ผลลัพธ์ทางคลินิกที่ดีขึ้น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ลดการดื้อยาต้านจุลชีพ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ลดค่าใช้จ่ายในการรักษาพยาบาล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" y="579307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tx2"/>
                </a:solidFill>
              </a:rPr>
              <a:t>จุดประสงค์: </a:t>
            </a:r>
            <a:r>
              <a:rPr lang="th-TH" sz="1200" dirty="0"/>
              <a:t>เพื่อนิยามเกี่ยวกับ AMS และกำหนดเป้าหมาย</a:t>
            </a:r>
          </a:p>
          <a:p>
            <a:endParaRPr lang="en-NZ" sz="1200" dirty="0"/>
          </a:p>
          <a:p>
            <a:r>
              <a:rPr lang="th-TH" sz="1200" dirty="0">
                <a:solidFill>
                  <a:schemeClr val="tx2"/>
                </a:solidFill>
              </a:rPr>
              <a:t>ประเด็นสำคัญ</a:t>
            </a:r>
            <a:r>
              <a:rPr lang="th-TH" sz="1200" dirty="0"/>
              <a:t>: วัตถุประสงค์ของ AMS คือการใช้ยาปฏิชีวนะอย่างมีประสิทธิภาพเพื่อปรับปรุงผลลัพธ์ในการรักษาผู้ป่วยและลดต้นทุนการรักษา รวมทั้งลดการดื้อยาต้านจุลชีพและต้นทุนการรักษาพยาบาลที่เกี่ยวข้องในระยะยาวด้วย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57912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0999" y="5237547"/>
            <a:ext cx="785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zh-HK" sz="1000" b="1" dirty="0">
              <a:ea typeface="Times New Roman"/>
              <a:cs typeface="Vrinda"/>
            </a:endParaRPr>
          </a:p>
          <a:p>
            <a:r>
              <a:rPr lang="en-GB" altLang="zh-HK" sz="1000" b="1" dirty="0">
                <a:ea typeface="Times New Roman"/>
                <a:cs typeface="Vrinda"/>
              </a:rPr>
              <a:t>1. </a:t>
            </a:r>
            <a:r>
              <a:rPr lang="en-GB" altLang="zh-HK" sz="1000" dirty="0" err="1">
                <a:ea typeface="Times New Roman"/>
                <a:cs typeface="Vrinda"/>
              </a:rPr>
              <a:t>Barlam</a:t>
            </a:r>
            <a:r>
              <a:rPr lang="en-GB" altLang="zh-HK" sz="1000" dirty="0">
                <a:ea typeface="Times New Roman"/>
                <a:cs typeface="Vrinda"/>
              </a:rPr>
              <a:t> TF, et al.</a:t>
            </a:r>
            <a:r>
              <a:rPr lang="fr-FR" altLang="zh-HK" sz="1000" dirty="0">
                <a:ea typeface="Times New Roman"/>
                <a:cs typeface="Vrinda"/>
              </a:rPr>
              <a:t> </a:t>
            </a:r>
            <a:r>
              <a:rPr lang="fr-FR" altLang="zh-HK" sz="1000" i="1" dirty="0">
                <a:ea typeface="Times New Roman"/>
                <a:cs typeface="Vrinda"/>
              </a:rPr>
              <a:t>Clin Infect Dis </a:t>
            </a:r>
            <a:r>
              <a:rPr lang="fr-FR" altLang="zh-HK" sz="1000" dirty="0">
                <a:ea typeface="Times New Roman"/>
                <a:cs typeface="Vrinda"/>
              </a:rPr>
              <a:t>2016;62:e51-e77</a:t>
            </a:r>
            <a:r>
              <a:rPr lang="en-NZ" altLang="zh-HK" sz="1000" dirty="0">
                <a:ea typeface="Times New Roman"/>
                <a:cs typeface="Vrinda"/>
              </a:rPr>
              <a:t>.</a:t>
            </a:r>
            <a:endParaRPr lang="en-NZ" altLang="zh-HK" sz="1000" dirty="0"/>
          </a:p>
        </p:txBody>
      </p:sp>
    </p:spTree>
    <p:extLst>
      <p:ext uri="{BB962C8B-B14F-4D97-AF65-F5344CB8AC3E}">
        <p14:creationId xmlns:p14="http://schemas.microsoft.com/office/powerpoint/2010/main" val="93719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336746D-27B8-F44B-AF03-BC4D36B47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8" y="1371600"/>
            <a:ext cx="2876596" cy="2876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/>
                </a:solidFill>
              </a:rPr>
              <a:t>โปรแกรมกำกับดูแลการใช้ยาต้านจุลชีพให้เหมาะสม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116" y="1218712"/>
            <a:ext cx="64878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/>
              <a:t>โปรแกรม AMS ในโรงพยาบาลมีความจำเป็นเพื่อ</a:t>
            </a:r>
            <a:r>
              <a:rPr lang="th-TH" sz="2000" baseline="30000" dirty="0"/>
              <a:t>1</a:t>
            </a:r>
            <a:r>
              <a:rPr lang="th-TH" sz="2000" dirty="0"/>
              <a:t>: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ปรับปรุงการใช้ยาปฏิชีวนะ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ปรับปรุงการดูแลผู้ป่วย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ลดการดื้อยาต้านจุลชีพ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ลดค่าใช้จ่ายในการใช้ยาปฏิชีวนะ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/>
              <a:t>โปรแกรม AMS ในโรงพยาบาลจำเป็นที่จะต้องมี</a:t>
            </a:r>
            <a:r>
              <a:rPr lang="th-TH" sz="2000" baseline="30000" dirty="0">
                <a:solidFill>
                  <a:prstClr val="black"/>
                </a:solidFill>
              </a:rPr>
              <a:t>1</a:t>
            </a:r>
            <a:r>
              <a:rPr lang="th-TH" sz="2000" dirty="0"/>
              <a:t>: 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ทีมสหสาขาวิชา เช่น แพทย์ เภสัชกร และบุคลากรอื่น ๆ ในโรงพยาบาล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การสนับสนุนจากคณะผู้บริหารของโรงพยาบาล</a:t>
            </a:r>
          </a:p>
          <a:p>
            <a:endParaRPr lang="en-NZ" sz="2000" dirty="0"/>
          </a:p>
        </p:txBody>
      </p:sp>
      <p:sp>
        <p:nvSpPr>
          <p:cNvPr id="6" name="Rectangle 5"/>
          <p:cNvSpPr/>
          <p:nvPr/>
        </p:nvSpPr>
        <p:spPr>
          <a:xfrm>
            <a:off x="457200" y="59068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tx2"/>
                </a:solidFill>
              </a:rPr>
              <a:t>จุดประสงค์: </a:t>
            </a:r>
            <a:r>
              <a:rPr lang="th-TH" sz="1200" dirty="0"/>
              <a:t>เพื่ออธิบายสาเหตุที่จำเป็นต้องมีการดำเนินโปรแกรม AMS ในโรงพยาบาล และปัจจัยที่จะทำให้ AMS ประสบความสำเร็จ</a:t>
            </a:r>
          </a:p>
          <a:p>
            <a:endParaRPr lang="en-NZ" sz="1200" dirty="0"/>
          </a:p>
          <a:p>
            <a:r>
              <a:rPr lang="th-TH" sz="1200" dirty="0">
                <a:solidFill>
                  <a:schemeClr val="tx2"/>
                </a:solidFill>
              </a:rPr>
              <a:t>ประเด็นสำคัญ</a:t>
            </a:r>
            <a:r>
              <a:rPr lang="th-TH" sz="1200" dirty="0"/>
              <a:t>: ทีมสหสาขาวิชาและการสนับสนุนจากคณะผู้บริหารของโรงพยาบาลจำเป็นอย่างยิ่งแก่</a:t>
            </a:r>
            <a:r>
              <a:rPr lang="th-TH" sz="1200" dirty="0" err="1"/>
              <a:t>การทำ</a:t>
            </a:r>
            <a:r>
              <a:rPr lang="th-TH" sz="1200" dirty="0"/>
              <a:t>ให้โปรแกรม AMS ประสบความสำเร็จ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5759879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393067"/>
            <a:ext cx="8305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1000" b="1" dirty="0">
                <a:ea typeface="Times New Roman"/>
                <a:cs typeface="Vrinda"/>
              </a:rPr>
              <a:t>1. </a:t>
            </a:r>
            <a:r>
              <a:rPr lang="en-GB" altLang="zh-HK" sz="1000" dirty="0" err="1">
                <a:ea typeface="Times New Roman"/>
                <a:cs typeface="Vrinda"/>
              </a:rPr>
              <a:t>Barlam</a:t>
            </a:r>
            <a:r>
              <a:rPr lang="en-GB" altLang="zh-HK" sz="1000" dirty="0">
                <a:ea typeface="Times New Roman"/>
                <a:cs typeface="Vrinda"/>
              </a:rPr>
              <a:t> TF, et al.</a:t>
            </a:r>
            <a:r>
              <a:rPr lang="fr-FR" altLang="zh-HK" sz="1000" dirty="0">
                <a:ea typeface="Times New Roman"/>
                <a:cs typeface="Vrinda"/>
              </a:rPr>
              <a:t> </a:t>
            </a:r>
            <a:r>
              <a:rPr lang="fr-FR" altLang="zh-HK" sz="1000" i="1" dirty="0">
                <a:ea typeface="Times New Roman"/>
                <a:cs typeface="Vrinda"/>
              </a:rPr>
              <a:t>Clin Infect Dis </a:t>
            </a:r>
            <a:r>
              <a:rPr lang="fr-FR" altLang="zh-HK" sz="1000" dirty="0">
                <a:ea typeface="Times New Roman"/>
                <a:cs typeface="Vrinda"/>
              </a:rPr>
              <a:t>2016;62:e51-e77.</a:t>
            </a:r>
            <a:endParaRPr lang="en-NZ" altLang="zh-HK" sz="1000" dirty="0"/>
          </a:p>
        </p:txBody>
      </p:sp>
    </p:spTree>
    <p:extLst>
      <p:ext uri="{BB962C8B-B14F-4D97-AF65-F5344CB8AC3E}">
        <p14:creationId xmlns:p14="http://schemas.microsoft.com/office/powerpoint/2010/main" val="116966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/>
                </a:solidFill>
              </a:rPr>
              <a:t>กลยุทธ์การกำกับดูแลการใช้ยาต้านจุลชีพให้เหมาะสม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344" y="1493889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/>
              <a:t>กลยุทธ์หลัก</a:t>
            </a:r>
            <a:r>
              <a:rPr lang="th-TH" sz="2000" baseline="30000" dirty="0"/>
              <a:t>1</a:t>
            </a:r>
            <a:r>
              <a:rPr lang="th-TH" sz="2000" dirty="0"/>
              <a:t>: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กำรตรวจสอบแบบเชิงรุก </a:t>
            </a:r>
            <a:r>
              <a:rPr lang="en-US" sz="2000" dirty="0"/>
              <a:t>(Prospective audit) </a:t>
            </a:r>
            <a:r>
              <a:rPr lang="th-TH" sz="2000" dirty="0"/>
              <a:t>และ</a:t>
            </a:r>
            <a:br>
              <a:rPr lang="th-TH" sz="2000" dirty="0"/>
            </a:br>
            <a:r>
              <a:rPr lang="th-TH" sz="2000" dirty="0"/>
              <a:t>ให้ข้อมูลป้อนกลับ (</a:t>
            </a:r>
            <a:r>
              <a:rPr lang="en-US" sz="2000" dirty="0"/>
              <a:t>feedback</a:t>
            </a:r>
            <a:r>
              <a:rPr lang="th-TH" sz="2000" dirty="0"/>
              <a:t>) 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การจำกัดรายการยา (</a:t>
            </a:r>
            <a:r>
              <a:rPr lang="en-NZ" sz="2000" dirty="0"/>
              <a:t>Formulary restriction</a:t>
            </a:r>
            <a:r>
              <a:rPr lang="th-TH" sz="2000" dirty="0"/>
              <a:t>) และ</a:t>
            </a:r>
            <a:br>
              <a:rPr lang="th-TH" sz="2000" dirty="0"/>
            </a:br>
            <a:r>
              <a:rPr lang="th-TH" sz="2000" dirty="0"/>
              <a:t>การอนุมัติก่อนการจ่ายยา (</a:t>
            </a:r>
            <a:r>
              <a:rPr lang="en-NZ" sz="2000"/>
              <a:t>preauthorization</a:t>
            </a:r>
            <a:r>
              <a:rPr lang="th-TH" sz="2000"/>
              <a:t>)</a:t>
            </a:r>
            <a:endParaRPr lang="th-TH" sz="2000" dirty="0"/>
          </a:p>
          <a:p>
            <a:pPr lvl="1"/>
            <a:endParaRPr lang="en-N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000" dirty="0"/>
              <a:t>กลยุทธ์อื่น ๆ</a:t>
            </a:r>
            <a:r>
              <a:rPr lang="th-TH" sz="2000" baseline="30000" dirty="0"/>
              <a:t>1</a:t>
            </a:r>
            <a:r>
              <a:rPr lang="th-TH" sz="2000" dirty="0"/>
              <a:t>: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แนวทางการรักษาและกระบวนการทางคลินิก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การปรับขนาดยาให้เหมาะสม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การเปลี่ยนจากการให้ยาทางหลอดเลือดดำเป็นการให้ยารับประทาน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ใช้ระบบคอมพิวเตอร์ช่วยในการตัดสินใจทางการแพทย์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sz="2000" dirty="0"/>
              <a:t>การฝึกอบรมและให้ความรู้</a:t>
            </a:r>
            <a:endParaRPr lang="en-NZ" sz="2000" dirty="0"/>
          </a:p>
        </p:txBody>
      </p:sp>
      <p:sp>
        <p:nvSpPr>
          <p:cNvPr id="6" name="Rectangle 5"/>
          <p:cNvSpPr/>
          <p:nvPr/>
        </p:nvSpPr>
        <p:spPr>
          <a:xfrm>
            <a:off x="419100" y="5637633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tx2"/>
                </a:solidFill>
              </a:rPr>
              <a:t>จุดประสงค์: </a:t>
            </a:r>
            <a:r>
              <a:rPr lang="th-TH" sz="1200" dirty="0"/>
              <a:t>เพื่อชี้แจงกลยุทธ์ที่ใช้ในการบรรลุเป้าหมายโปรแกรม </a:t>
            </a:r>
            <a:r>
              <a:rPr lang="en-US" sz="1200" dirty="0"/>
              <a:t>AMS</a:t>
            </a:r>
            <a:endParaRPr lang="th-TH" sz="1200" dirty="0"/>
          </a:p>
          <a:p>
            <a:endParaRPr lang="en-NZ" sz="1200" dirty="0"/>
          </a:p>
          <a:p>
            <a:r>
              <a:rPr lang="th-TH" sz="1200" dirty="0">
                <a:solidFill>
                  <a:schemeClr val="tx2"/>
                </a:solidFill>
              </a:rPr>
              <a:t>ประเด็นสำคัญ</a:t>
            </a:r>
            <a:r>
              <a:rPr lang="th-TH" sz="1200" dirty="0"/>
              <a:t>: </a:t>
            </a:r>
          </a:p>
          <a:p>
            <a:pPr marL="228600" indent="-228600">
              <a:buFont typeface="+mj-lt"/>
              <a:buAutoNum type="arabicPeriod"/>
            </a:pPr>
            <a:r>
              <a:rPr lang="th-TH" sz="1200" dirty="0"/>
              <a:t>กลยุทธ์หลักถือเป็นองค์ประกอบที่สำคัญที่สุดและเป็นพื้นฐานของโปรแกรม </a:t>
            </a:r>
            <a:r>
              <a:rPr lang="en-US" sz="1200" dirty="0"/>
              <a:t>AMS </a:t>
            </a:r>
            <a:r>
              <a:rPr lang="th-TH" sz="1200" dirty="0"/>
              <a:t>ทุกโปรแกรม</a:t>
            </a:r>
          </a:p>
          <a:p>
            <a:pPr marL="228600" indent="-228600">
              <a:buFont typeface="+mj-lt"/>
              <a:buAutoNum type="arabicPeriod"/>
            </a:pPr>
            <a:r>
              <a:rPr lang="th-TH" sz="1200" dirty="0"/>
              <a:t>กลยุทธ์อื่น ๆ สามารถนำมาปรับใช้เพื่อเสริมประสิทธิภาพในการใช้ยาปฏิชีวนะให้ดีขึ้น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56388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114" y="5257800"/>
            <a:ext cx="785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1000" b="1" dirty="0">
                <a:ea typeface="Times New Roman"/>
                <a:cs typeface="Vrinda"/>
              </a:rPr>
              <a:t>1. </a:t>
            </a:r>
            <a:r>
              <a:rPr lang="en-GB" altLang="zh-HK" sz="1000" dirty="0" err="1">
                <a:ea typeface="Times New Roman"/>
                <a:cs typeface="Vrinda"/>
              </a:rPr>
              <a:t>Barlam</a:t>
            </a:r>
            <a:r>
              <a:rPr lang="en-GB" altLang="zh-HK" sz="1000" dirty="0">
                <a:ea typeface="Times New Roman"/>
                <a:cs typeface="Vrinda"/>
              </a:rPr>
              <a:t> TF, et al.</a:t>
            </a:r>
            <a:r>
              <a:rPr lang="fr-FR" altLang="zh-HK" sz="1000" dirty="0">
                <a:ea typeface="Times New Roman"/>
                <a:cs typeface="Vrinda"/>
              </a:rPr>
              <a:t> </a:t>
            </a:r>
            <a:r>
              <a:rPr lang="fr-FR" altLang="zh-HK" sz="1000" i="1" dirty="0">
                <a:ea typeface="Times New Roman"/>
                <a:cs typeface="Vrinda"/>
              </a:rPr>
              <a:t>Clin Infect Dis </a:t>
            </a:r>
            <a:r>
              <a:rPr lang="fr-FR" altLang="zh-HK" sz="1000" dirty="0">
                <a:ea typeface="Times New Roman"/>
                <a:cs typeface="Vrinda"/>
              </a:rPr>
              <a:t>2016;62:e51-e77</a:t>
            </a:r>
            <a:r>
              <a:rPr lang="en-NZ" altLang="zh-HK" sz="1000" dirty="0">
                <a:ea typeface="Times New Roman"/>
                <a:cs typeface="Vrinda"/>
              </a:rPr>
              <a:t>.</a:t>
            </a:r>
            <a:endParaRPr lang="en-NZ" altLang="zh-HK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A5D30-0A3D-654B-9E8F-709F9C40E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60994"/>
            <a:ext cx="1600200" cy="24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/>
                </a:solidFill>
              </a:rPr>
              <a:t>ผลกระทบของโปรแกรมกำกับดูแลการใช้ยาต้านจุลชีพให้เหมาะสม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230" y="1208313"/>
            <a:ext cx="80227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โปรแกรม </a:t>
            </a:r>
            <a:r>
              <a:rPr lang="en-US" dirty="0"/>
              <a:t>AMS </a:t>
            </a:r>
            <a:r>
              <a:rPr lang="th-TH" dirty="0"/>
              <a:t>ในโรงพยาบาลได้แสดงให้เห็นว่าสามารถลด: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dirty="0"/>
              <a:t>การใช้ยาปฏิชีวนะลงได้ร้อยละ 10-30</a:t>
            </a:r>
            <a:r>
              <a:rPr lang="th-TH" baseline="30000" dirty="0"/>
              <a:t>1,2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dirty="0"/>
              <a:t>ค่ายาปฏิชีวนะลงได้ร้อยละ 10-80</a:t>
            </a:r>
            <a:r>
              <a:rPr lang="th-TH" baseline="30000" dirty="0"/>
              <a:t>1-3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err="1"/>
              <a:t>Singapore</a:t>
            </a:r>
            <a:r>
              <a:rPr lang="th-TH" dirty="0"/>
              <a:t> General </a:t>
            </a:r>
            <a:r>
              <a:rPr lang="th-TH" dirty="0" err="1"/>
              <a:t>Hospital</a:t>
            </a:r>
            <a:r>
              <a:rPr lang="th-TH" dirty="0"/>
              <a:t> (โรงพยาบาลระดับตติยภูมิขนาด 1,500 เตียง)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dirty="0"/>
              <a:t>การลดการใช้ยาปฏิชีวนะลงร้อยละ 10 ส่งผลให้ประหยัดค่าใช้จ่ายยาปฏิชีวนะเป็นจำนวนเงิน 198,575 ดอลลาร์สิงคโปร์ในระยะเวลา 1 ปี</a:t>
            </a:r>
            <a:r>
              <a:rPr lang="th-TH" baseline="30000" dirty="0"/>
              <a:t>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โรงพยาบาลธรรมศาสตร์เฉลิมพระเกียรติ ประเทศไทย (โรงพยาบาลระดับตติยภูมิขนาด 350 เตียง)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dirty="0"/>
              <a:t>การลดการใช้ยาปฏิชีวนะส่งผลให้ประหยัดค่าใช้จ่ายยาปฏิชีวนะเป็นจำนวนเงิน 32,231 ดอลลาร์สหรัฐฯ ในระยะเวลา 1 ปี</a:t>
            </a:r>
            <a:r>
              <a:rPr lang="th-TH" baseline="30000" dirty="0"/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230" y="582654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tx2"/>
                </a:solidFill>
              </a:rPr>
              <a:t>จุดประสงค์: </a:t>
            </a:r>
            <a:r>
              <a:rPr lang="th-TH" sz="1200" dirty="0"/>
              <a:t>เพื่อนำเสนอประโยชน์ของโปรแกรม AMS (โดยเฉพาะในด้านผลกระทบทางค่าใช้จ่ายที่โรงพยาบาลจะให้ความสนใจมากที่สุด) และเพื่อแสดงหลักฐานการประหยัดค่าใช้จ่ายในโรงพยาบาลที่มีลักษณะคล้ายคลึงกันในภูมิภาคเดียวกัน</a:t>
            </a:r>
          </a:p>
          <a:p>
            <a:endParaRPr lang="en-NZ" sz="1200" dirty="0"/>
          </a:p>
          <a:p>
            <a:r>
              <a:rPr lang="th-TH" sz="1200" dirty="0">
                <a:solidFill>
                  <a:schemeClr val="tx2"/>
                </a:solidFill>
              </a:rPr>
              <a:t>ประเด็นสำคัญ</a:t>
            </a:r>
            <a:r>
              <a:rPr lang="th-TH" sz="1200" dirty="0"/>
              <a:t>: การลดการใช้ยาต้านจุลชีพทำให้ค่าใช้จ่ายด้านยาลดลงได้เป็นอย่างมาก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8728" y="57912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7363" y="5049523"/>
            <a:ext cx="82132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1100" b="1" dirty="0">
                <a:ea typeface="Times New Roman"/>
                <a:cs typeface="Vrinda"/>
              </a:rPr>
              <a:t>1. </a:t>
            </a:r>
            <a:r>
              <a:rPr lang="en-GB" altLang="zh-HK" sz="1100" dirty="0">
                <a:ea typeface="Times New Roman"/>
                <a:cs typeface="Vrinda"/>
              </a:rPr>
              <a:t>Honda, et al. </a:t>
            </a:r>
            <a:r>
              <a:rPr lang="en-GB" altLang="zh-HK" sz="1100" i="1" dirty="0">
                <a:ea typeface="Times New Roman"/>
                <a:cs typeface="Vrinda"/>
              </a:rPr>
              <a:t>Clin Infect Dis </a:t>
            </a:r>
            <a:r>
              <a:rPr lang="en-GB" altLang="zh-HK" sz="1100" dirty="0">
                <a:ea typeface="Times New Roman"/>
                <a:cs typeface="Vrinda"/>
              </a:rPr>
              <a:t>2017;64 (</a:t>
            </a:r>
            <a:r>
              <a:rPr lang="en-GB" altLang="zh-HK" sz="1100" dirty="0" err="1">
                <a:ea typeface="Times New Roman"/>
                <a:cs typeface="Vrinda"/>
              </a:rPr>
              <a:t>Suppl</a:t>
            </a:r>
            <a:r>
              <a:rPr lang="en-GB" altLang="zh-HK" sz="1100" dirty="0">
                <a:ea typeface="Times New Roman"/>
                <a:cs typeface="Vrinda"/>
              </a:rPr>
              <a:t> 2):S119-S126. </a:t>
            </a:r>
            <a:r>
              <a:rPr lang="en-GB" altLang="zh-HK" sz="1100" b="1" dirty="0">
                <a:ea typeface="Times New Roman"/>
                <a:cs typeface="Vrinda"/>
              </a:rPr>
              <a:t>2. </a:t>
            </a:r>
            <a:r>
              <a:rPr lang="en-GB" altLang="zh-HK" sz="1100" dirty="0" err="1">
                <a:ea typeface="Times New Roman"/>
                <a:cs typeface="Vrinda"/>
              </a:rPr>
              <a:t>Karanika</a:t>
            </a:r>
            <a:r>
              <a:rPr lang="en-GB" altLang="zh-HK" sz="1100" dirty="0">
                <a:ea typeface="Times New Roman"/>
                <a:cs typeface="Vrinda"/>
              </a:rPr>
              <a:t>, et al. </a:t>
            </a:r>
            <a:r>
              <a:rPr lang="en-GB" altLang="zh-HK" sz="1100" i="1" dirty="0" err="1">
                <a:ea typeface="Times New Roman"/>
                <a:cs typeface="Vrinda"/>
              </a:rPr>
              <a:t>Antimicrob</a:t>
            </a:r>
            <a:r>
              <a:rPr lang="en-GB" altLang="zh-HK" sz="1100" i="1" dirty="0">
                <a:ea typeface="Times New Roman"/>
                <a:cs typeface="Vrinda"/>
              </a:rPr>
              <a:t> Agents </a:t>
            </a:r>
            <a:r>
              <a:rPr lang="en-GB" altLang="zh-HK" sz="1100" i="1" dirty="0" err="1">
                <a:ea typeface="Times New Roman"/>
                <a:cs typeface="Vrinda"/>
              </a:rPr>
              <a:t>Chemother</a:t>
            </a:r>
            <a:r>
              <a:rPr lang="en-GB" altLang="zh-HK" sz="1100" dirty="0">
                <a:ea typeface="Times New Roman"/>
                <a:cs typeface="Vrinda"/>
              </a:rPr>
              <a:t> 2016;60:4840-4852. </a:t>
            </a:r>
            <a:r>
              <a:rPr lang="en-GB" altLang="zh-HK" sz="1100" b="1" dirty="0">
                <a:ea typeface="Times New Roman"/>
                <a:cs typeface="Vrinda"/>
              </a:rPr>
              <a:t>3. </a:t>
            </a:r>
            <a:r>
              <a:rPr lang="en-GB" altLang="zh-HK" sz="1100" dirty="0">
                <a:ea typeface="Times New Roman"/>
                <a:cs typeface="Vrinda"/>
              </a:rPr>
              <a:t>Lee CF, et al. </a:t>
            </a:r>
            <a:r>
              <a:rPr lang="en-GB" altLang="zh-HK" sz="1100" i="1" dirty="0">
                <a:ea typeface="Times New Roman"/>
                <a:cs typeface="Vrinda"/>
              </a:rPr>
              <a:t>J </a:t>
            </a:r>
            <a:r>
              <a:rPr lang="en-GB" altLang="zh-HK" sz="1100" i="1" dirty="0" err="1">
                <a:ea typeface="Times New Roman"/>
                <a:cs typeface="Vrinda"/>
              </a:rPr>
              <a:t>Antimicrob</a:t>
            </a:r>
            <a:r>
              <a:rPr lang="en-GB" altLang="zh-HK" sz="1100" i="1" dirty="0">
                <a:ea typeface="Times New Roman"/>
                <a:cs typeface="Vrinda"/>
              </a:rPr>
              <a:t> </a:t>
            </a:r>
            <a:r>
              <a:rPr lang="en-GB" altLang="zh-HK" sz="1100" i="1" dirty="0" err="1">
                <a:ea typeface="Times New Roman"/>
                <a:cs typeface="Vrinda"/>
              </a:rPr>
              <a:t>Chemother</a:t>
            </a:r>
            <a:r>
              <a:rPr lang="en-GB" altLang="zh-HK" sz="1100" i="1" dirty="0">
                <a:ea typeface="Times New Roman"/>
                <a:cs typeface="Vrinda"/>
              </a:rPr>
              <a:t> </a:t>
            </a:r>
            <a:r>
              <a:rPr lang="en-GB" altLang="zh-HK" sz="1100" dirty="0">
                <a:ea typeface="Times New Roman"/>
                <a:cs typeface="Vrinda"/>
              </a:rPr>
              <a:t>2018;73:844-851. </a:t>
            </a:r>
            <a:r>
              <a:rPr lang="en-GB" altLang="zh-HK" sz="1100" b="1" dirty="0">
                <a:ea typeface="Times New Roman"/>
                <a:cs typeface="Vrinda"/>
              </a:rPr>
              <a:t>4</a:t>
            </a:r>
            <a:r>
              <a:rPr lang="en-GB" altLang="zh-HK" sz="1100" b="1" dirty="0"/>
              <a:t>. </a:t>
            </a:r>
            <a:r>
              <a:rPr lang="en-NZ" altLang="zh-HK" sz="1100" dirty="0"/>
              <a:t>Teo J, et al. </a:t>
            </a:r>
            <a:r>
              <a:rPr lang="fr-FR" altLang="zh-HK" sz="1100" i="1" dirty="0"/>
              <a:t>Eur J Clin Microbiol Infect Dis</a:t>
            </a:r>
            <a:r>
              <a:rPr lang="fr-FR" altLang="zh-HK" sz="1100" dirty="0"/>
              <a:t> 2012;31:947-955. </a:t>
            </a:r>
            <a:r>
              <a:rPr lang="fr-FR" altLang="zh-HK" sz="1100" b="1" dirty="0"/>
              <a:t>5. </a:t>
            </a:r>
            <a:r>
              <a:rPr lang="fr-FR" altLang="zh-HK" sz="1100" dirty="0"/>
              <a:t>Apisarnthanarak, et al. </a:t>
            </a:r>
            <a:r>
              <a:rPr lang="fr-FR" altLang="zh-HK" sz="1100" i="1" dirty="0"/>
              <a:t>Clin Infect Dis </a:t>
            </a:r>
            <a:r>
              <a:rPr lang="fr-FR" altLang="zh-HK" sz="1100" dirty="0"/>
              <a:t>2006;15;42:768-775.</a:t>
            </a:r>
            <a:endParaRPr lang="en-NZ" altLang="zh-HK" sz="1100" dirty="0"/>
          </a:p>
        </p:txBody>
      </p:sp>
    </p:spTree>
    <p:extLst>
      <p:ext uri="{BB962C8B-B14F-4D97-AF65-F5344CB8AC3E}">
        <p14:creationId xmlns:p14="http://schemas.microsoft.com/office/powerpoint/2010/main" val="427438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556" y="1219200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จะมีการดำเนินโปรแกรม AMS อย่างไร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dirty="0"/>
              <a:t>สมาชิกในทีมที่แนะนำ 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dirty="0"/>
              <a:t>เป้าหมายที่แนะนำ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dirty="0"/>
              <a:t>กลยุทธ์ที่แนะนำเพื่อบรรลุเป้าหมาย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สรุปค่าใช้จ่ายในการดำเนินโปรแกรม AMS 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dirty="0"/>
              <a:t>ค่าใช้จ่ายที่ต่อเนื่อง (เช่น แพทย์เต็มเวลาเทียบเท่า 0.3 คน และเภสัชกรเต็มเวลาเทียบเท่า 1 คนสำหรับทุก ๆ 100 เตียง)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dirty="0"/>
              <a:t>ค่าใช้จ่ายเพียงครั้งเดียว (เช่น การลงทุนด้านเทคโนโลยีสารสนเทศและ/หรือโครงสร้างพื้นฐานของห้องปฏิบัติการจุลชีววิทยา)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/>
              <a:t>โปรแกรม AMS สามารถประหยัดค่าใช้จ่ายให้กับโรงพยาบาลได้เท่าใด?</a:t>
            </a:r>
          </a:p>
          <a:p>
            <a:pPr marL="914400" lvl="1" indent="-457200">
              <a:buFont typeface=".AppleSystemUIFont"/>
              <a:buChar char="-"/>
            </a:pPr>
            <a:r>
              <a:rPr lang="th-TH" dirty="0"/>
              <a:t>ประมาณการการประหยัดการค่าใช้จ่ายที่น่าจะน้อยกว่าความเป็นจริง (เช่นการประหยัดค่าใช้จ่ายยาปฏิชีวนะร้อยละ 10-20 จะทำให้ประหยัดเงินได้ &gt;60,000 ดอลลาร์สหรัฐต่อปีสำหรับโรงพยาบาลที่มีเตียง 300 เตียง)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817" y="5975279"/>
            <a:ext cx="8904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tx2"/>
                </a:solidFill>
              </a:rPr>
              <a:t>จุดประสงค์: </a:t>
            </a:r>
            <a:r>
              <a:rPr lang="th-TH" sz="1200" dirty="0"/>
              <a:t>แสดงรายละเอียดเกี่ยวกับการจัดการบุคลากร, ค่าใช้จ่าย และข้อมูลอื่น ๆ ของโปรแกรม </a:t>
            </a:r>
            <a:r>
              <a:rPr lang="en-US" sz="1200" dirty="0"/>
              <a:t>AMS </a:t>
            </a:r>
            <a:r>
              <a:rPr lang="th-TH" sz="1200" dirty="0"/>
              <a:t>ที่เสนอ รวมถึงการคาดการณ์ผลตอบแทนจากการลงทุน</a:t>
            </a:r>
          </a:p>
          <a:p>
            <a:endParaRPr lang="en-NZ" sz="1200" dirty="0"/>
          </a:p>
          <a:p>
            <a:r>
              <a:rPr lang="th-TH" sz="1200" dirty="0">
                <a:solidFill>
                  <a:schemeClr val="tx2"/>
                </a:solidFill>
              </a:rPr>
              <a:t>ประเด็นสำคัญ</a:t>
            </a:r>
            <a:r>
              <a:rPr lang="th-TH" sz="1200" dirty="0"/>
              <a:t>: การประหยัดค่าใช้จ่ายจากโปรแกรม AMS จะช่วยลดค่าใช้จ่ายในการจัดการบุคลากร (โปรแกรมนี้จะสามารถรองรับค่าใช้จ่ายได้เองทั้งหมดหรือบางส่วนจากการลดการใช้ยาปฏิชีวนะ)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61257" y="59436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304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tx2"/>
                </a:solidFill>
              </a:rPr>
              <a:t>[ใส่ชื่อโรงพยาบาล]</a:t>
            </a:r>
          </a:p>
          <a:p>
            <a:pPr algn="ctr"/>
            <a:r>
              <a:rPr lang="th-TH" sz="2800" b="1" dirty="0">
                <a:solidFill>
                  <a:schemeClr val="tx2"/>
                </a:solidFill>
              </a:rPr>
              <a:t>มาตรการกำกับดูแลการใช้ยาต้านจุลชีพให้เหมาะสม (AMS)</a:t>
            </a:r>
          </a:p>
        </p:txBody>
      </p:sp>
    </p:spTree>
    <p:extLst>
      <p:ext uri="{BB962C8B-B14F-4D97-AF65-F5344CB8AC3E}">
        <p14:creationId xmlns:p14="http://schemas.microsoft.com/office/powerpoint/2010/main" val="383708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7631</TotalTime>
  <Words>1449</Words>
  <Application>Microsoft Office PowerPoint</Application>
  <PresentationFormat>On-screen Show (4:3)</PresentationFormat>
  <Paragraphs>115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.AppleSystemUIFont</vt:lpstr>
      <vt:lpstr>Arial</vt:lpstr>
      <vt:lpstr>Tahoma</vt:lpstr>
      <vt:lpstr>Tahoma (Body)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</dc:creator>
  <cp:lastModifiedBy>asus</cp:lastModifiedBy>
  <cp:revision>319</cp:revision>
  <dcterms:created xsi:type="dcterms:W3CDTF">2017-02-27T07:49:48Z</dcterms:created>
  <dcterms:modified xsi:type="dcterms:W3CDTF">2024-12-28T02:14:55Z</dcterms:modified>
</cp:coreProperties>
</file>