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74" r:id="rId3"/>
    <p:sldId id="275" r:id="rId4"/>
    <p:sldId id="276" r:id="rId5"/>
    <p:sldId id="277" r:id="rId6"/>
    <p:sldId id="278" r:id="rId7"/>
    <p:sldId id="281"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92" userDrawn="1">
          <p15:clr>
            <a:srgbClr val="A4A3A4"/>
          </p15:clr>
        </p15:guide>
        <p15:guide id="4" pos="56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E47EE6-A2F0-13A5-8EE8-3661DB1849A6}" name="Medical Writer" initials="MW" userId="Medical Wri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 initials="O" lastIdx="2" clrIdx="0">
    <p:extLst>
      <p:ext uri="{19B8F6BF-5375-455C-9EA6-DF929625EA0E}">
        <p15:presenceInfo xmlns:p15="http://schemas.microsoft.com/office/powerpoint/2012/main" userId="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45F1B-66A7-45B1-A578-73531DFD1BEF}" v="359" dt="2025-02-05T14:53:33.907"/>
    <p1510:client id="{524C7B01-F8D5-40AD-92E0-32CCB37CD707}" v="25" dt="2025-02-05T15:10:06.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8"/>
    <p:restoredTop sz="94652"/>
  </p:normalViewPr>
  <p:slideViewPr>
    <p:cSldViewPr>
      <p:cViewPr>
        <p:scale>
          <a:sx n="66" d="100"/>
          <a:sy n="66" d="100"/>
        </p:scale>
        <p:origin x="1627" y="341"/>
      </p:cViewPr>
      <p:guideLst>
        <p:guide orient="horz" pos="2160"/>
        <p:guide pos="2880"/>
        <p:guide orient="horz" pos="2592"/>
        <p:guide pos="5664"/>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39875-F571-48E2-8E9F-C54D1DFBF9BF}" type="datetimeFigureOut">
              <a:rPr lang="en-NZ" smtClean="0"/>
              <a:t>23/03/2025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71BFE-2309-4134-8EEE-1BDA7AF307E7}" type="slidenum">
              <a:rPr lang="en-NZ" smtClean="0"/>
              <a:t>‹#›</a:t>
            </a:fld>
            <a:endParaRPr lang="en-NZ"/>
          </a:p>
        </p:txBody>
      </p:sp>
    </p:spTree>
    <p:extLst>
      <p:ext uri="{BB962C8B-B14F-4D97-AF65-F5344CB8AC3E}">
        <p14:creationId xmlns:p14="http://schemas.microsoft.com/office/powerpoint/2010/main" val="364273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2</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3</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4</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5</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6</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7</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8</a:t>
            </a:fld>
            <a:endParaRPr lang="en-NZ"/>
          </a:p>
        </p:txBody>
      </p:sp>
    </p:spTree>
    <p:extLst>
      <p:ext uri="{BB962C8B-B14F-4D97-AF65-F5344CB8AC3E}">
        <p14:creationId xmlns:p14="http://schemas.microsoft.com/office/powerpoint/2010/main" val="124189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23/03/2025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70058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23/03/2025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53744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23/03/2025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11225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23/03/2025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262120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8F9FB-D40E-42B3-998F-52D4E6A53918}" type="datetimeFigureOut">
              <a:rPr lang="en-NZ" smtClean="0"/>
              <a:t>23/03/2025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2976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218F9FB-D40E-42B3-998F-52D4E6A53918}" type="datetimeFigureOut">
              <a:rPr lang="en-NZ" smtClean="0"/>
              <a:t>23/03/2025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427589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218F9FB-D40E-42B3-998F-52D4E6A53918}" type="datetimeFigureOut">
              <a:rPr lang="en-NZ" smtClean="0"/>
              <a:t>23/03/2025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41073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218F9FB-D40E-42B3-998F-52D4E6A53918}" type="datetimeFigureOut">
              <a:rPr lang="en-NZ" smtClean="0"/>
              <a:t>23/03/2025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02562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8F9FB-D40E-42B3-998F-52D4E6A53918}" type="datetimeFigureOut">
              <a:rPr lang="en-NZ" smtClean="0"/>
              <a:t>23/03/2025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38248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8F9FB-D40E-42B3-998F-52D4E6A53918}" type="datetimeFigureOut">
              <a:rPr lang="en-NZ" smtClean="0"/>
              <a:t>23/03/2025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410589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8F9FB-D40E-42B3-998F-52D4E6A53918}" type="datetimeFigureOut">
              <a:rPr lang="en-NZ" smtClean="0"/>
              <a:t>23/03/2025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56283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8F9FB-D40E-42B3-998F-52D4E6A53918}" type="datetimeFigureOut">
              <a:rPr lang="en-NZ" smtClean="0"/>
              <a:t>23/03/2025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0E1F-C133-4D97-8A1E-29F15D053A67}" type="slidenum">
              <a:rPr lang="en-NZ" smtClean="0"/>
              <a:t>‹#›</a:t>
            </a:fld>
            <a:endParaRPr lang="en-NZ"/>
          </a:p>
        </p:txBody>
      </p:sp>
    </p:spTree>
    <p:extLst>
      <p:ext uri="{BB962C8B-B14F-4D97-AF65-F5344CB8AC3E}">
        <p14:creationId xmlns:p14="http://schemas.microsoft.com/office/powerpoint/2010/main" val="361213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B24E0-4C1A-9B4C-91D5-F219AE9184A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803" r="21837" b="4420"/>
          <a:stretch/>
        </p:blipFill>
        <p:spPr>
          <a:xfrm>
            <a:off x="-1" y="0"/>
            <a:ext cx="9144001" cy="6858000"/>
          </a:xfrm>
          <a:prstGeom prst="rect">
            <a:avLst/>
          </a:prstGeom>
        </p:spPr>
      </p:pic>
      <p:sp>
        <p:nvSpPr>
          <p:cNvPr id="2" name="Rectangle 1"/>
          <p:cNvSpPr/>
          <p:nvPr/>
        </p:nvSpPr>
        <p:spPr>
          <a:xfrm>
            <a:off x="0" y="4114800"/>
            <a:ext cx="9144000" cy="2400657"/>
          </a:xfrm>
          <a:prstGeom prst="rect">
            <a:avLst/>
          </a:prstGeom>
        </p:spPr>
        <p:txBody>
          <a:bodyPr wrap="square">
            <a:spAutoFit/>
          </a:bodyPr>
          <a:lstStyle/>
          <a:p>
            <a:endParaRPr lang="en-NZ"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1F497D"/>
                </a:solidFill>
                <a:latin typeface="Arial"/>
              </a:rPr>
              <a:t>Kế</a:t>
            </a:r>
            <a:r>
              <a:rPr lang="en-US" sz="3200" b="1" dirty="0">
                <a:solidFill>
                  <a:srgbClr val="1F497D"/>
                </a:solidFill>
                <a:latin typeface="Arial"/>
              </a:rPr>
              <a:t> </a:t>
            </a:r>
            <a:r>
              <a:rPr lang="en-US" sz="3200" b="1" dirty="0" err="1">
                <a:solidFill>
                  <a:srgbClr val="1F497D"/>
                </a:solidFill>
                <a:latin typeface="Arial"/>
              </a:rPr>
              <a:t>hoạch</a:t>
            </a:r>
            <a:r>
              <a:rPr lang="en-US" sz="3200" b="1" dirty="0">
                <a:solidFill>
                  <a:srgbClr val="1F497D"/>
                </a:solidFill>
                <a:latin typeface="Arial"/>
              </a:rPr>
              <a:t> </a:t>
            </a:r>
            <a:r>
              <a:rPr lang="en-US" sz="3200" b="1" dirty="0" err="1">
                <a:solidFill>
                  <a:srgbClr val="1F497D"/>
                </a:solidFill>
                <a:latin typeface="Arial"/>
              </a:rPr>
              <a:t>thực</a:t>
            </a:r>
            <a:r>
              <a:rPr lang="en-US" sz="3200" b="1" dirty="0">
                <a:solidFill>
                  <a:srgbClr val="1F497D"/>
                </a:solidFill>
                <a:latin typeface="Arial"/>
              </a:rPr>
              <a:t> </a:t>
            </a:r>
            <a:r>
              <a:rPr lang="en-US" sz="3200" b="1" dirty="0" err="1">
                <a:solidFill>
                  <a:srgbClr val="1F497D"/>
                </a:solidFill>
                <a:latin typeface="Arial"/>
              </a:rPr>
              <a:t>hiện</a:t>
            </a:r>
            <a:endParaRPr lang="en-US" sz="3200" b="1" dirty="0">
              <a:solidFill>
                <a:srgbClr val="1F497D"/>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Arial"/>
                <a:ea typeface="+mn-ea"/>
                <a:cs typeface="+mn-cs"/>
              </a:rPr>
              <a:t>chương trình quản lý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Arial"/>
                <a:ea typeface="+mn-ea"/>
                <a:cs typeface="+mn-cs"/>
              </a:rPr>
              <a:t>sử dụng thuốc kháng sinh</a:t>
            </a:r>
            <a:endParaRPr lang="vi-VN" sz="3200" b="1" dirty="0">
              <a:solidFill>
                <a:schemeClr val="tx2"/>
              </a:solidFill>
            </a:endParaRPr>
          </a:p>
          <a:p>
            <a:pPr algn="ctr"/>
            <a:endParaRPr lang="en-NZ" sz="3600" b="1" dirty="0">
              <a:solidFill>
                <a:schemeClr val="tx2"/>
              </a:solidFill>
            </a:endParaRPr>
          </a:p>
        </p:txBody>
      </p:sp>
      <p:pic>
        <p:nvPicPr>
          <p:cNvPr id="4" name="Picture 3">
            <a:extLst>
              <a:ext uri="{FF2B5EF4-FFF2-40B4-BE49-F238E27FC236}">
                <a16:creationId xmlns:a16="http://schemas.microsoft.com/office/drawing/2014/main" id="{C5CF88A7-7D23-B848-8497-00FD82982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19600" cy="4191472"/>
          </a:xfrm>
          <a:prstGeom prst="rect">
            <a:avLst/>
          </a:prstGeom>
        </p:spPr>
      </p:pic>
    </p:spTree>
    <p:extLst>
      <p:ext uri="{BB962C8B-B14F-4D97-AF65-F5344CB8AC3E}">
        <p14:creationId xmlns:p14="http://schemas.microsoft.com/office/powerpoint/2010/main" val="42032905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81" y="328446"/>
            <a:ext cx="8382000" cy="954107"/>
          </a:xfrm>
          <a:prstGeom prst="rect">
            <a:avLst/>
          </a:prstGeom>
        </p:spPr>
        <p:txBody>
          <a:bodyPr wrap="square">
            <a:spAutoFit/>
          </a:bodyPr>
          <a:lstStyle/>
          <a:p>
            <a:pPr algn="ctr"/>
            <a:r>
              <a:rPr lang="vi-VN" sz="2800" b="1" dirty="0">
                <a:solidFill>
                  <a:schemeClr val="tx2"/>
                </a:solidFill>
              </a:rPr>
              <a:t>Sử dụng kháng sinh không </a:t>
            </a:r>
            <a:r>
              <a:rPr lang="en-US" sz="2800" b="1" dirty="0" err="1">
                <a:solidFill>
                  <a:schemeClr val="tx2"/>
                </a:solidFill>
              </a:rPr>
              <a:t>phù</a:t>
            </a:r>
            <a:r>
              <a:rPr lang="en-US" sz="2800" b="1" dirty="0">
                <a:solidFill>
                  <a:schemeClr val="tx2"/>
                </a:solidFill>
              </a:rPr>
              <a:t> </a:t>
            </a:r>
            <a:r>
              <a:rPr lang="vi-VN" sz="2800" b="1" dirty="0">
                <a:solidFill>
                  <a:schemeClr val="tx2"/>
                </a:solidFill>
              </a:rPr>
              <a:t>hợp tại các bệnh viện</a:t>
            </a:r>
          </a:p>
        </p:txBody>
      </p:sp>
      <p:sp>
        <p:nvSpPr>
          <p:cNvPr id="5" name="Rectangle 4"/>
          <p:cNvSpPr/>
          <p:nvPr/>
        </p:nvSpPr>
        <p:spPr>
          <a:xfrm>
            <a:off x="392381" y="1295400"/>
            <a:ext cx="8284029" cy="2246769"/>
          </a:xfrm>
          <a:prstGeom prst="rect">
            <a:avLst/>
          </a:prstGeom>
        </p:spPr>
        <p:txBody>
          <a:bodyPr wrap="square">
            <a:spAutoFit/>
          </a:bodyPr>
          <a:lstStyle/>
          <a:p>
            <a:pPr marL="457200" indent="-457200">
              <a:buFont typeface="Arial" panose="020B0604020202020204" pitchFamily="34" charset="0"/>
              <a:buChar char="•"/>
            </a:pPr>
            <a:r>
              <a:rPr lang="vi-VN" sz="2000" dirty="0"/>
              <a:t>Hiện nay, có tới 50% </a:t>
            </a:r>
            <a:r>
              <a:rPr lang="en-US" sz="2000" dirty="0" err="1"/>
              <a:t>trường</a:t>
            </a:r>
            <a:r>
              <a:rPr lang="en-US" sz="2000" dirty="0"/>
              <a:t> </a:t>
            </a:r>
            <a:r>
              <a:rPr lang="en-US" sz="2000" dirty="0" err="1"/>
              <a:t>hợp</a:t>
            </a:r>
            <a:r>
              <a:rPr lang="en-US" sz="2000" dirty="0"/>
              <a:t> </a:t>
            </a:r>
            <a:r>
              <a:rPr lang="vi-VN" sz="2000" dirty="0"/>
              <a:t>sử dụng kháng sinh tại các bệnh viện ở Châu Á </a:t>
            </a:r>
            <a:r>
              <a:rPr lang="en-US" sz="2000" dirty="0" err="1"/>
              <a:t>thì</a:t>
            </a:r>
            <a:r>
              <a:rPr lang="en-US" sz="2000" dirty="0"/>
              <a:t> </a:t>
            </a:r>
            <a:r>
              <a:rPr lang="vi-VN" sz="2000" dirty="0"/>
              <a:t>không </a:t>
            </a:r>
            <a:r>
              <a:rPr lang="en-US" sz="2000" dirty="0" err="1"/>
              <a:t>phù</a:t>
            </a:r>
            <a:r>
              <a:rPr lang="en-US" sz="2000" dirty="0"/>
              <a:t> </a:t>
            </a:r>
            <a:r>
              <a:rPr lang="vi-VN" sz="2000" dirty="0"/>
              <a:t>hợp lý</a:t>
            </a:r>
            <a:r>
              <a:rPr lang="vi-VN" sz="2000" baseline="30000" dirty="0"/>
              <a:t>1-2</a:t>
            </a:r>
          </a:p>
          <a:p>
            <a:pPr marL="457200" indent="-457200">
              <a:buFont typeface="Arial" panose="020B0604020202020204" pitchFamily="34" charset="0"/>
              <a:buChar char="•"/>
            </a:pPr>
            <a:r>
              <a:rPr lang="en-US" sz="2000" dirty="0" err="1"/>
              <a:t>Việc</a:t>
            </a:r>
            <a:r>
              <a:rPr lang="en-US" sz="2000" dirty="0"/>
              <a:t> </a:t>
            </a:r>
            <a:r>
              <a:rPr lang="vi-VN" sz="2000" dirty="0"/>
              <a:t>sử dụng kháng sinh không </a:t>
            </a:r>
            <a:r>
              <a:rPr lang="en-US" sz="2000" dirty="0" err="1"/>
              <a:t>phù</a:t>
            </a:r>
            <a:r>
              <a:rPr lang="en-US" sz="2000" dirty="0"/>
              <a:t> </a:t>
            </a:r>
            <a:r>
              <a:rPr lang="vi-VN" sz="2000" dirty="0"/>
              <a:t>hợp </a:t>
            </a:r>
            <a:r>
              <a:rPr lang="en-US" sz="2000" dirty="0" err="1"/>
              <a:t>gắn</a:t>
            </a:r>
            <a:r>
              <a:rPr lang="en-US" sz="2000" dirty="0"/>
              <a:t> </a:t>
            </a:r>
            <a:r>
              <a:rPr lang="en-US" sz="2000" dirty="0" err="1"/>
              <a:t>liền</a:t>
            </a:r>
            <a:r>
              <a:rPr lang="en-US" sz="2000" dirty="0"/>
              <a:t> </a:t>
            </a:r>
            <a:r>
              <a:rPr lang="en-US" sz="2000" dirty="0" err="1"/>
              <a:t>với</a:t>
            </a:r>
            <a:r>
              <a:rPr lang="en-US" sz="2000" dirty="0"/>
              <a:t> </a:t>
            </a:r>
            <a:r>
              <a:rPr lang="vi-VN" sz="2000" dirty="0"/>
              <a:t>tỷ lệ kháng kháng sinh cao và các </a:t>
            </a:r>
            <a:r>
              <a:rPr lang="en-US" sz="2000" dirty="0" err="1"/>
              <a:t>bệnh</a:t>
            </a:r>
            <a:r>
              <a:rPr lang="en-US" sz="2000" dirty="0"/>
              <a:t> </a:t>
            </a:r>
            <a:r>
              <a:rPr lang="vi-VN" sz="2000" dirty="0"/>
              <a:t>nhiễm trùng </a:t>
            </a:r>
            <a:r>
              <a:rPr lang="en-US" sz="2000" dirty="0" err="1"/>
              <a:t>trở</a:t>
            </a:r>
            <a:r>
              <a:rPr lang="en-US" sz="2000" dirty="0"/>
              <a:t> </a:t>
            </a:r>
            <a:r>
              <a:rPr lang="en-US" sz="2000" dirty="0" err="1"/>
              <a:t>nên</a:t>
            </a:r>
            <a:r>
              <a:rPr lang="en-US" sz="2000" dirty="0"/>
              <a:t> </a:t>
            </a:r>
            <a:r>
              <a:rPr lang="vi-VN" sz="2000" dirty="0"/>
              <a:t>khó điều trị hơn</a:t>
            </a:r>
            <a:r>
              <a:rPr lang="vi-VN" sz="2000" baseline="30000" dirty="0"/>
              <a:t>3,4</a:t>
            </a:r>
          </a:p>
          <a:p>
            <a:pPr marL="457200" indent="-457200">
              <a:buFont typeface="Arial" panose="020B0604020202020204" pitchFamily="34" charset="0"/>
              <a:buChar char="•"/>
            </a:pPr>
            <a:r>
              <a:rPr lang="vi-VN" sz="2000" dirty="0"/>
              <a:t>Kháng sinh chiếm tỷ lệ cao trong chi phí thuốc bệnh viện</a:t>
            </a:r>
          </a:p>
          <a:p>
            <a:pPr marL="457200" indent="-457200">
              <a:buFont typeface="Arial" panose="020B0604020202020204" pitchFamily="34" charset="0"/>
              <a:buChar char="•"/>
            </a:pPr>
            <a:r>
              <a:rPr lang="vi-VN" sz="2000" dirty="0"/>
              <a:t>Sử dụng kháng sinh hợp lý hơn </a:t>
            </a:r>
            <a:r>
              <a:rPr lang="en-US" sz="2000" dirty="0" err="1"/>
              <a:t>sẽ</a:t>
            </a:r>
            <a:r>
              <a:rPr lang="en-US" sz="2000" dirty="0"/>
              <a:t> </a:t>
            </a:r>
            <a:r>
              <a:rPr lang="vi-VN" sz="2000" dirty="0"/>
              <a:t>cải thiện kết quả điều trị cho bệnh nhân, giảm tình trạng kháng thuốc và giảm chi phí bệnh viện</a:t>
            </a:r>
          </a:p>
        </p:txBody>
      </p:sp>
      <p:sp>
        <p:nvSpPr>
          <p:cNvPr id="6" name="Rectangle 5"/>
          <p:cNvSpPr/>
          <p:nvPr/>
        </p:nvSpPr>
        <p:spPr>
          <a:xfrm>
            <a:off x="359846" y="5144559"/>
            <a:ext cx="8557162" cy="1569660"/>
          </a:xfrm>
          <a:prstGeom prst="rect">
            <a:avLst/>
          </a:prstGeom>
        </p:spPr>
        <p:txBody>
          <a:bodyPr wrap="square">
            <a:spAutoFit/>
          </a:bodyPr>
          <a:lstStyle/>
          <a:p>
            <a:pPr algn="just"/>
            <a:r>
              <a:rPr lang="vi-VN" sz="1200" dirty="0">
                <a:solidFill>
                  <a:schemeClr val="tx2"/>
                </a:solidFill>
              </a:rPr>
              <a:t>Mục đích: </a:t>
            </a:r>
            <a:r>
              <a:rPr lang="vi-VN" sz="1200" dirty="0"/>
              <a:t>Đưa ra những lý do </a:t>
            </a:r>
            <a:r>
              <a:rPr lang="en-US" sz="1200" dirty="0" err="1"/>
              <a:t>để</a:t>
            </a:r>
            <a:r>
              <a:rPr lang="en-US" sz="1200" dirty="0"/>
              <a:t> </a:t>
            </a:r>
            <a:r>
              <a:rPr lang="en-US" sz="1200" dirty="0" err="1"/>
              <a:t>khởi</a:t>
            </a:r>
            <a:r>
              <a:rPr lang="en-US" sz="1200" dirty="0"/>
              <a:t> </a:t>
            </a:r>
            <a:r>
              <a:rPr lang="en-US" sz="1200" dirty="0" err="1"/>
              <a:t>xướng</a:t>
            </a:r>
            <a:r>
              <a:rPr lang="en-US" sz="1200" dirty="0"/>
              <a:t> </a:t>
            </a:r>
            <a:r>
              <a:rPr lang="vi-VN" sz="1200" dirty="0"/>
              <a:t>hoặc mở rộng chương trình quản lý sử dụng thuốc kháng sinh trong bệnh viện (tức là, cải thiện kết quả điều trị cho bệnh nhân, giảm tỷ lệ kháng thuốc và giảm chi phí)</a:t>
            </a:r>
            <a:endParaRPr lang="en-US" sz="1200" dirty="0"/>
          </a:p>
          <a:p>
            <a:pPr algn="just"/>
            <a:endParaRPr lang="en-NZ" sz="1200" dirty="0"/>
          </a:p>
          <a:p>
            <a:pPr algn="just"/>
            <a:r>
              <a:rPr lang="vi-VN" sz="1200" dirty="0">
                <a:solidFill>
                  <a:srgbClr val="1F497D"/>
                </a:solidFill>
              </a:rPr>
              <a:t>Các điểm chính:</a:t>
            </a:r>
            <a:r>
              <a:rPr lang="vi-VN" sz="1200" dirty="0">
                <a:solidFill>
                  <a:prstClr val="black"/>
                </a:solidFill>
              </a:rPr>
              <a:t> </a:t>
            </a:r>
            <a:r>
              <a:rPr lang="vi-VN" sz="1200" dirty="0"/>
              <a:t>Sử dụng tài liệu và bất kỳ dữ liệu nào từ bệnh viện của bạn để làm rõ các điểm sau:</a:t>
            </a:r>
          </a:p>
          <a:p>
            <a:pPr algn="just"/>
            <a:r>
              <a:rPr lang="vi-VN" sz="1200" dirty="0"/>
              <a:t>1. Kháng sinh thường xuyên được kê đơn trong bệnh viện</a:t>
            </a:r>
          </a:p>
          <a:p>
            <a:pPr algn="just"/>
            <a:r>
              <a:rPr lang="vi-VN" sz="1200" dirty="0"/>
              <a:t>2. Phần lớn các trường hợp sử dụng kháng sinh không </a:t>
            </a:r>
            <a:r>
              <a:rPr lang="en-US" sz="1200" dirty="0" err="1"/>
              <a:t>phù</a:t>
            </a:r>
            <a:r>
              <a:rPr lang="en-US" sz="1200" dirty="0"/>
              <a:t> </a:t>
            </a:r>
            <a:r>
              <a:rPr lang="vi-VN" sz="1200" dirty="0"/>
              <a:t>hợp</a:t>
            </a:r>
          </a:p>
          <a:p>
            <a:pPr algn="just"/>
            <a:r>
              <a:rPr lang="vi-VN" sz="1200" dirty="0"/>
              <a:t>3. </a:t>
            </a:r>
            <a:r>
              <a:rPr lang="en-US" sz="1200" dirty="0" err="1"/>
              <a:t>Việc</a:t>
            </a:r>
            <a:r>
              <a:rPr lang="en-US" sz="1200" dirty="0"/>
              <a:t> </a:t>
            </a:r>
            <a:r>
              <a:rPr lang="vi-VN" sz="1200" dirty="0"/>
              <a:t>sử dụng kháng sinh không hợp lý đang gây ra các vấn đề trong bệnh viện</a:t>
            </a:r>
          </a:p>
          <a:p>
            <a:pPr algn="just"/>
            <a:r>
              <a:rPr lang="vi-VN" sz="1200" dirty="0"/>
              <a:t>4. </a:t>
            </a:r>
            <a:r>
              <a:rPr lang="en-US" sz="1200" dirty="0" err="1"/>
              <a:t>Những</a:t>
            </a:r>
            <a:r>
              <a:rPr lang="en-US" sz="1200" dirty="0"/>
              <a:t> </a:t>
            </a:r>
            <a:r>
              <a:rPr lang="vi-VN" sz="1200" dirty="0"/>
              <a:t>vấn đề này cần được khắc phục</a:t>
            </a:r>
          </a:p>
        </p:txBody>
      </p:sp>
      <p:cxnSp>
        <p:nvCxnSpPr>
          <p:cNvPr id="10" name="Straight Connector 9"/>
          <p:cNvCxnSpPr/>
          <p:nvPr/>
        </p:nvCxnSpPr>
        <p:spPr>
          <a:xfrm>
            <a:off x="228600" y="51054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9846" y="4601456"/>
            <a:ext cx="8610600" cy="400106"/>
          </a:xfrm>
          <a:prstGeom prst="rect">
            <a:avLst/>
          </a:prstGeom>
          <a:noFill/>
        </p:spPr>
        <p:txBody>
          <a:bodyPr wrap="square" rtlCol="0">
            <a:spAutoFit/>
          </a:bodyPr>
          <a:lstStyle/>
          <a:p>
            <a:r>
              <a:rPr lang="en-GB" altLang="zh-HK" sz="1000" b="1" dirty="0">
                <a:ea typeface="Times New Roman"/>
                <a:cs typeface="Vrinda"/>
              </a:rPr>
              <a:t>1.</a:t>
            </a:r>
            <a:r>
              <a:rPr lang="en-NZ" altLang="zh-HK" sz="1000" dirty="0">
                <a:ea typeface="Times New Roman"/>
                <a:cs typeface="Vrinda"/>
              </a:rPr>
              <a:t> Hsu LY, et al. </a:t>
            </a:r>
            <a:r>
              <a:rPr lang="en-NZ" altLang="zh-HK" sz="1000" i="1" dirty="0" err="1">
                <a:ea typeface="Times New Roman"/>
                <a:cs typeface="Vrinda"/>
              </a:rPr>
              <a:t>Microbiol</a:t>
            </a:r>
            <a:r>
              <a:rPr lang="en-NZ" altLang="zh-HK" sz="1000" i="1" dirty="0">
                <a:ea typeface="Times New Roman"/>
                <a:cs typeface="Vrinda"/>
              </a:rPr>
              <a:t> Rev </a:t>
            </a:r>
            <a:r>
              <a:rPr lang="en-NZ" altLang="zh-HK" sz="1000" dirty="0">
                <a:ea typeface="Times New Roman"/>
                <a:cs typeface="Vrinda"/>
              </a:rPr>
              <a:t>2017;30:1-22. </a:t>
            </a:r>
            <a:r>
              <a:rPr lang="en-NZ" altLang="zh-HK" sz="1000" b="1" dirty="0">
                <a:ea typeface="Times New Roman"/>
                <a:cs typeface="Vrinda"/>
              </a:rPr>
              <a:t>2.</a:t>
            </a:r>
            <a:r>
              <a:rPr lang="en-NZ" altLang="zh-HK" sz="1000" dirty="0">
                <a:ea typeface="Times New Roman"/>
                <a:cs typeface="Vrinda"/>
              </a:rPr>
              <a:t> Teo J, et al. </a:t>
            </a:r>
            <a:r>
              <a:rPr lang="fr-FR" altLang="zh-HK" sz="1000" i="1" dirty="0">
                <a:ea typeface="Times New Roman"/>
                <a:cs typeface="Vrinda"/>
              </a:rPr>
              <a:t>Eur J Clin Microbiol Infect Dis </a:t>
            </a:r>
            <a:r>
              <a:rPr lang="fr-FR" altLang="zh-HK" sz="1000" dirty="0">
                <a:ea typeface="Times New Roman"/>
                <a:cs typeface="Vrinda"/>
              </a:rPr>
              <a:t>2012;31:947-955</a:t>
            </a:r>
            <a:r>
              <a:rPr lang="en-NZ" altLang="zh-HK" sz="1000" dirty="0">
                <a:ea typeface="Times New Roman"/>
                <a:cs typeface="Vrinda"/>
              </a:rPr>
              <a:t>. </a:t>
            </a:r>
            <a:r>
              <a:rPr lang="en-NZ" altLang="zh-HK" sz="1000" b="1" dirty="0">
                <a:ea typeface="Times New Roman"/>
                <a:cs typeface="Vrinda"/>
              </a:rPr>
              <a:t>3.</a:t>
            </a:r>
            <a:r>
              <a:rPr lang="en-NZ" altLang="zh-HK" sz="1000" dirty="0">
                <a:ea typeface="Times New Roman"/>
                <a:cs typeface="Vrinda"/>
              </a:rPr>
              <a:t> </a:t>
            </a:r>
            <a:r>
              <a:rPr lang="en-US" altLang="zh-HK" sz="1000" dirty="0" err="1">
                <a:ea typeface="Times New Roman"/>
                <a:cs typeface="Vrinda"/>
              </a:rPr>
              <a:t>Garau</a:t>
            </a:r>
            <a:r>
              <a:rPr lang="en-US" altLang="zh-HK" sz="1000" dirty="0">
                <a:ea typeface="Times New Roman"/>
                <a:cs typeface="Vrinda"/>
              </a:rPr>
              <a:t> J, et al. </a:t>
            </a:r>
            <a:r>
              <a:rPr lang="en-US" altLang="zh-HK" sz="1000" i="1" dirty="0">
                <a:ea typeface="Times New Roman"/>
                <a:cs typeface="Vrinda"/>
              </a:rPr>
              <a:t>J Glob </a:t>
            </a:r>
            <a:r>
              <a:rPr lang="en-US" altLang="zh-HK" sz="1000" i="1" dirty="0" err="1">
                <a:ea typeface="Times New Roman"/>
                <a:cs typeface="Vrinda"/>
              </a:rPr>
              <a:t>Antimicrob</a:t>
            </a:r>
            <a:r>
              <a:rPr lang="en-US" altLang="zh-HK" sz="1000" i="1" dirty="0">
                <a:ea typeface="Times New Roman"/>
                <a:cs typeface="Vrinda"/>
              </a:rPr>
              <a:t> Resist </a:t>
            </a:r>
            <a:r>
              <a:rPr lang="en-US" altLang="zh-HK" sz="1000" dirty="0">
                <a:ea typeface="Times New Roman"/>
                <a:cs typeface="Vrinda"/>
              </a:rPr>
              <a:t>2014;2:245-253</a:t>
            </a:r>
            <a:r>
              <a:rPr lang="fr-FR" altLang="zh-HK" sz="1000" dirty="0">
                <a:ea typeface="Times New Roman"/>
                <a:cs typeface="Vrinda"/>
              </a:rPr>
              <a:t>.</a:t>
            </a:r>
            <a:r>
              <a:rPr lang="en-NZ" altLang="zh-HK" sz="1000" dirty="0">
                <a:ea typeface="Times New Roman"/>
                <a:cs typeface="Vrinda"/>
              </a:rPr>
              <a:t> </a:t>
            </a:r>
            <a:r>
              <a:rPr lang="en-NZ" altLang="zh-HK" sz="1000" b="1" dirty="0">
                <a:ea typeface="Times New Roman"/>
                <a:cs typeface="Vrinda"/>
              </a:rPr>
              <a:t>4.</a:t>
            </a:r>
            <a:r>
              <a:rPr lang="en-NZ" altLang="zh-HK" sz="1000" dirty="0">
                <a:ea typeface="Times New Roman"/>
                <a:cs typeface="Vrinda"/>
              </a:rPr>
              <a:t> </a:t>
            </a:r>
            <a:r>
              <a:rPr lang="en-NZ" altLang="zh-HK" sz="1000" dirty="0" err="1">
                <a:ea typeface="Times New Roman"/>
                <a:cs typeface="Vrinda"/>
              </a:rPr>
              <a:t>Ventola</a:t>
            </a:r>
            <a:r>
              <a:rPr lang="en-NZ" altLang="zh-HK" sz="1000" dirty="0">
                <a:ea typeface="Times New Roman"/>
                <a:cs typeface="Vrinda"/>
              </a:rPr>
              <a:t> CL. </a:t>
            </a:r>
            <a:r>
              <a:rPr lang="en-NZ" altLang="zh-HK" sz="1000" i="1" dirty="0">
                <a:ea typeface="Times New Roman"/>
                <a:cs typeface="Vrinda"/>
              </a:rPr>
              <a:t>P T</a:t>
            </a:r>
            <a:r>
              <a:rPr lang="en-NZ" altLang="zh-HK" sz="1000" dirty="0">
                <a:ea typeface="Times New Roman"/>
                <a:cs typeface="Vrinda"/>
              </a:rPr>
              <a:t> 2015;40:277-283.</a:t>
            </a:r>
            <a:endParaRPr lang="en-NZ" altLang="zh-HK" sz="1000" dirty="0"/>
          </a:p>
        </p:txBody>
      </p:sp>
    </p:spTree>
    <p:extLst>
      <p:ext uri="{BB962C8B-B14F-4D97-AF65-F5344CB8AC3E}">
        <p14:creationId xmlns:p14="http://schemas.microsoft.com/office/powerpoint/2010/main" val="27078460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6032"/>
            <a:ext cx="8382000" cy="954107"/>
          </a:xfrm>
          <a:prstGeom prst="rect">
            <a:avLst/>
          </a:prstGeom>
        </p:spPr>
        <p:txBody>
          <a:bodyPr wrap="square">
            <a:spAutoFit/>
          </a:bodyPr>
          <a:lstStyle/>
          <a:p>
            <a:pPr algn="ctr"/>
            <a:r>
              <a:rPr lang="vi-VN" sz="2800" b="1" dirty="0">
                <a:solidFill>
                  <a:schemeClr val="tx2"/>
                </a:solidFill>
              </a:rPr>
              <a:t>Ví dụ về </a:t>
            </a:r>
            <a:r>
              <a:rPr lang="en-US" sz="2800" b="1" dirty="0" err="1">
                <a:solidFill>
                  <a:schemeClr val="tx2"/>
                </a:solidFill>
              </a:rPr>
              <a:t>việc</a:t>
            </a:r>
            <a:r>
              <a:rPr lang="vi-VN" sz="2800" b="1" dirty="0">
                <a:solidFill>
                  <a:schemeClr val="tx2"/>
                </a:solidFill>
              </a:rPr>
              <a:t> sử dụng kháng sinh không </a:t>
            </a:r>
            <a:r>
              <a:rPr lang="en-US" sz="2800" b="1" dirty="0" err="1">
                <a:solidFill>
                  <a:schemeClr val="tx2"/>
                </a:solidFill>
              </a:rPr>
              <a:t>phù</a:t>
            </a:r>
            <a:r>
              <a:rPr lang="en-US" sz="2800" b="1" dirty="0">
                <a:solidFill>
                  <a:schemeClr val="tx2"/>
                </a:solidFill>
              </a:rPr>
              <a:t> </a:t>
            </a:r>
            <a:r>
              <a:rPr lang="vi-VN" sz="2800" b="1" dirty="0">
                <a:solidFill>
                  <a:schemeClr val="tx2"/>
                </a:solidFill>
              </a:rPr>
              <a:t>hợp </a:t>
            </a:r>
          </a:p>
        </p:txBody>
      </p:sp>
      <p:sp>
        <p:nvSpPr>
          <p:cNvPr id="5" name="Rectangle 4"/>
          <p:cNvSpPr/>
          <p:nvPr/>
        </p:nvSpPr>
        <p:spPr>
          <a:xfrm>
            <a:off x="304801" y="1279877"/>
            <a:ext cx="8458199" cy="3477875"/>
          </a:xfrm>
          <a:prstGeom prst="rect">
            <a:avLst/>
          </a:prstGeom>
        </p:spPr>
        <p:txBody>
          <a:bodyPr wrap="square">
            <a:spAutoFit/>
          </a:bodyPr>
          <a:lstStyle/>
          <a:p>
            <a:pPr marL="457200" indent="-457200">
              <a:buFont typeface="Arial" panose="020B0604020202020204" pitchFamily="34" charset="0"/>
              <a:buChar char="•"/>
            </a:pPr>
            <a:r>
              <a:rPr lang="vi-VN" sz="2000" dirty="0"/>
              <a:t>Điều trị các hội chứng và triệu chứng không phải do vi khuẩn gây ra</a:t>
            </a:r>
            <a:r>
              <a:rPr lang="vi-VN" sz="2000" baseline="30000" dirty="0"/>
              <a:t>1</a:t>
            </a:r>
          </a:p>
          <a:p>
            <a:pPr marL="457200" indent="-457200">
              <a:buFont typeface="Arial" panose="020B0604020202020204" pitchFamily="34" charset="0"/>
              <a:buChar char="•"/>
            </a:pPr>
            <a:r>
              <a:rPr lang="vi-VN" sz="2000" dirty="0"/>
              <a:t>Điều trị khi kết quả cấy </a:t>
            </a:r>
            <a:r>
              <a:rPr lang="en-US" sz="2000" dirty="0" err="1"/>
              <a:t>cho</a:t>
            </a:r>
            <a:r>
              <a:rPr lang="en-US" sz="2000" dirty="0"/>
              <a:t> </a:t>
            </a:r>
            <a:r>
              <a:rPr lang="en-US" sz="2000" dirty="0" err="1"/>
              <a:t>thấy</a:t>
            </a:r>
            <a:r>
              <a:rPr lang="en-US" sz="2000" dirty="0"/>
              <a:t> </a:t>
            </a:r>
            <a:r>
              <a:rPr lang="en-US" sz="2000" dirty="0" err="1"/>
              <a:t>có</a:t>
            </a:r>
            <a:r>
              <a:rPr lang="en-US" sz="2000" dirty="0"/>
              <a:t> vi </a:t>
            </a:r>
            <a:r>
              <a:rPr lang="en-US" sz="2000" dirty="0" err="1"/>
              <a:t>khẩn</a:t>
            </a:r>
            <a:r>
              <a:rPr lang="en-US" sz="2000" dirty="0"/>
              <a:t> </a:t>
            </a:r>
            <a:r>
              <a:rPr lang="en-US" sz="2000" dirty="0" err="1"/>
              <a:t>cư</a:t>
            </a:r>
            <a:r>
              <a:rPr lang="en-US" sz="2000" dirty="0"/>
              <a:t> </a:t>
            </a:r>
            <a:r>
              <a:rPr lang="en-US" sz="2000" dirty="0" err="1"/>
              <a:t>trú</a:t>
            </a:r>
            <a:r>
              <a:rPr lang="en-US" sz="2000" dirty="0"/>
              <a:t> </a:t>
            </a:r>
            <a:r>
              <a:rPr lang="vi-VN" sz="2000" dirty="0"/>
              <a:t>hoặc </a:t>
            </a:r>
            <a:r>
              <a:rPr lang="en-US" sz="2000" dirty="0" err="1"/>
              <a:t>mẫu</a:t>
            </a:r>
            <a:r>
              <a:rPr lang="en-US" sz="2000" dirty="0"/>
              <a:t> </a:t>
            </a:r>
            <a:r>
              <a:rPr lang="en-US" sz="2000" dirty="0" err="1"/>
              <a:t>bị</a:t>
            </a:r>
            <a:r>
              <a:rPr lang="en-US" sz="2000" dirty="0"/>
              <a:t> </a:t>
            </a:r>
            <a:r>
              <a:rPr lang="en-US" sz="2000" dirty="0" err="1"/>
              <a:t>ngoại</a:t>
            </a:r>
            <a:r>
              <a:rPr lang="en-US" sz="2000" dirty="0"/>
              <a:t> </a:t>
            </a:r>
            <a:r>
              <a:rPr lang="vi-VN" sz="2000" dirty="0"/>
              <a:t>nhiễm chứ không phải nhiễm trùng</a:t>
            </a:r>
            <a:r>
              <a:rPr lang="vi-VN" sz="2000" baseline="30000" dirty="0"/>
              <a:t>1,2</a:t>
            </a:r>
          </a:p>
          <a:p>
            <a:pPr marL="457200" indent="-457200">
              <a:buFont typeface="Arial" panose="020B0604020202020204" pitchFamily="34" charset="0"/>
              <a:buChar char="•"/>
            </a:pPr>
            <a:r>
              <a:rPr lang="vi-VN" sz="2000" dirty="0"/>
              <a:t>Không </a:t>
            </a:r>
            <a:r>
              <a:rPr lang="en-US" sz="2000" dirty="0" err="1"/>
              <a:t>xem</a:t>
            </a:r>
            <a:r>
              <a:rPr lang="en-US" sz="2000" dirty="0"/>
              <a:t> </a:t>
            </a:r>
            <a:r>
              <a:rPr lang="en-US" sz="2000" dirty="0" err="1"/>
              <a:t>xét</a:t>
            </a:r>
            <a:r>
              <a:rPr lang="en-US" sz="2000" dirty="0"/>
              <a:t> </a:t>
            </a:r>
            <a:r>
              <a:rPr lang="vi-VN" sz="2000" dirty="0"/>
              <a:t>các tác nhân gây bệnh có khả năng gây kháng thuốc khi chọn lựa kháng sinh</a:t>
            </a:r>
            <a:r>
              <a:rPr lang="vi-VN" sz="2000" baseline="30000" dirty="0"/>
              <a:t>3</a:t>
            </a:r>
          </a:p>
          <a:p>
            <a:pPr marL="457200" indent="-457200">
              <a:buFont typeface="Arial" panose="020B0604020202020204" pitchFamily="34" charset="0"/>
              <a:buChar char="•"/>
            </a:pPr>
            <a:r>
              <a:rPr lang="vi-VN" sz="2000" dirty="0"/>
              <a:t>Dùng kháng sinh có phổ rộng một cách không cần thiết (không thu hẹp phổ dựa trên kết quả cấy)</a:t>
            </a:r>
            <a:r>
              <a:rPr lang="vi-VN" sz="2000" baseline="30000" dirty="0"/>
              <a:t>2,3</a:t>
            </a:r>
          </a:p>
          <a:p>
            <a:pPr marL="457200" indent="-457200">
              <a:buFont typeface="Arial" panose="020B0604020202020204" pitchFamily="34" charset="0"/>
              <a:buChar char="•"/>
            </a:pPr>
            <a:r>
              <a:rPr lang="vi-VN" sz="2000" dirty="0"/>
              <a:t>Chỉ định điều trị trong thời gian dài </a:t>
            </a:r>
            <a:r>
              <a:rPr lang="en-US" sz="2000" dirty="0" err="1"/>
              <a:t>hơn</a:t>
            </a:r>
            <a:r>
              <a:rPr lang="en-US" sz="2000" dirty="0"/>
              <a:t> </a:t>
            </a:r>
            <a:r>
              <a:rPr lang="en-US" sz="2000" dirty="0" err="1"/>
              <a:t>mức</a:t>
            </a:r>
            <a:r>
              <a:rPr lang="en-US" sz="2000" dirty="0"/>
              <a:t> </a:t>
            </a:r>
            <a:r>
              <a:rPr lang="en-US" sz="2000" dirty="0" err="1"/>
              <a:t>cần</a:t>
            </a:r>
            <a:r>
              <a:rPr lang="en-US" sz="2000" dirty="0"/>
              <a:t> </a:t>
            </a:r>
            <a:r>
              <a:rPr lang="en-US" sz="2000" dirty="0" err="1"/>
              <a:t>thiết</a:t>
            </a:r>
            <a:r>
              <a:rPr lang="vi-VN" sz="2000" baseline="30000" dirty="0"/>
              <a:t>1</a:t>
            </a:r>
          </a:p>
          <a:p>
            <a:pPr marL="457200" indent="-457200">
              <a:buFont typeface="Arial" panose="020B0604020202020204" pitchFamily="34" charset="0"/>
              <a:buChar char="•"/>
            </a:pPr>
            <a:r>
              <a:rPr lang="vi-VN" sz="2000" dirty="0"/>
              <a:t>Chỉ định liều kháng sinh quá thấp hoặc quá cao</a:t>
            </a:r>
            <a:r>
              <a:rPr lang="vi-VN" sz="2000" baseline="30000" dirty="0"/>
              <a:t>3</a:t>
            </a:r>
          </a:p>
          <a:p>
            <a:pPr marL="457200" indent="-457200">
              <a:buFont typeface="Arial" panose="020B0604020202020204" pitchFamily="34" charset="0"/>
              <a:buChar char="•"/>
            </a:pPr>
            <a:r>
              <a:rPr lang="vi-VN" sz="2000" dirty="0"/>
              <a:t>Sử dụng kháng sinh đường tiêm tĩnh mạch trong khi chỉ cần dùng đường uống là đủ</a:t>
            </a:r>
            <a:r>
              <a:rPr lang="vi-VN" sz="2000" baseline="30000" dirty="0"/>
              <a:t>4</a:t>
            </a:r>
          </a:p>
        </p:txBody>
      </p:sp>
      <p:sp>
        <p:nvSpPr>
          <p:cNvPr id="6" name="Rectangle 5"/>
          <p:cNvSpPr/>
          <p:nvPr/>
        </p:nvSpPr>
        <p:spPr>
          <a:xfrm>
            <a:off x="304800" y="6096000"/>
            <a:ext cx="8305800" cy="461665"/>
          </a:xfrm>
          <a:prstGeom prst="rect">
            <a:avLst/>
          </a:prstGeom>
        </p:spPr>
        <p:txBody>
          <a:bodyPr wrap="square">
            <a:spAutoFit/>
          </a:bodyPr>
          <a:lstStyle/>
          <a:p>
            <a:pPr algn="just"/>
            <a:r>
              <a:rPr lang="vi-VN" sz="1200" dirty="0">
                <a:solidFill>
                  <a:schemeClr val="tx2"/>
                </a:solidFill>
              </a:rPr>
              <a:t>Mục đích: </a:t>
            </a:r>
            <a:r>
              <a:rPr lang="vi-VN" sz="1200" dirty="0"/>
              <a:t>Đưa ra một vài ví dụ cụ thể về các hình thức sử dụng kháng sinh không hợp lý tại bệnh viện</a:t>
            </a:r>
            <a:endParaRPr lang="en-NZ" sz="1200" dirty="0"/>
          </a:p>
          <a:p>
            <a:pPr algn="just"/>
            <a:r>
              <a:rPr lang="vi-VN" sz="1200" dirty="0">
                <a:solidFill>
                  <a:schemeClr val="tx2"/>
                </a:solidFill>
              </a:rPr>
              <a:t>Các điểm chính</a:t>
            </a:r>
            <a:r>
              <a:rPr lang="vi-VN" sz="1200" dirty="0"/>
              <a:t>: </a:t>
            </a:r>
            <a:r>
              <a:rPr lang="en-US" sz="1200" dirty="0" err="1"/>
              <a:t>Có</a:t>
            </a:r>
            <a:r>
              <a:rPr lang="en-US" sz="1200" dirty="0"/>
              <a:t> </a:t>
            </a:r>
            <a:r>
              <a:rPr lang="en-US" sz="1200" dirty="0" err="1"/>
              <a:t>nhiều</a:t>
            </a:r>
            <a:r>
              <a:rPr lang="en-US" sz="1200" dirty="0"/>
              <a:t> </a:t>
            </a:r>
            <a:r>
              <a:rPr lang="en-US" sz="1200" dirty="0" err="1"/>
              <a:t>hình</a:t>
            </a:r>
            <a:r>
              <a:rPr lang="en-US" sz="1200" dirty="0"/>
              <a:t> </a:t>
            </a:r>
            <a:r>
              <a:rPr lang="en-US" sz="1200" dirty="0" err="1"/>
              <a:t>thức</a:t>
            </a:r>
            <a:r>
              <a:rPr lang="en-US" sz="1200" dirty="0"/>
              <a:t> </a:t>
            </a:r>
            <a:r>
              <a:rPr lang="en-US" sz="1200" dirty="0" err="1"/>
              <a:t>sử</a:t>
            </a:r>
            <a:r>
              <a:rPr lang="en-US" sz="1200" dirty="0"/>
              <a:t> </a:t>
            </a:r>
            <a:r>
              <a:rPr lang="en-US" sz="1200" dirty="0" err="1"/>
              <a:t>dụng</a:t>
            </a:r>
            <a:r>
              <a:rPr lang="en-US" sz="1200" dirty="0"/>
              <a:t> k</a:t>
            </a:r>
            <a:r>
              <a:rPr lang="vi-VN" sz="1200" dirty="0"/>
              <a:t>háng sinh</a:t>
            </a:r>
            <a:r>
              <a:rPr lang="en-US" sz="1200" dirty="0"/>
              <a:t> </a:t>
            </a:r>
            <a:r>
              <a:rPr lang="en-US" sz="1200" dirty="0" err="1"/>
              <a:t>không</a:t>
            </a:r>
            <a:r>
              <a:rPr lang="en-US" sz="1200" dirty="0"/>
              <a:t> </a:t>
            </a:r>
            <a:r>
              <a:rPr lang="en-US" sz="1200" dirty="0" err="1"/>
              <a:t>phù</a:t>
            </a:r>
            <a:r>
              <a:rPr lang="en-US" sz="1200" dirty="0"/>
              <a:t> </a:t>
            </a:r>
            <a:r>
              <a:rPr lang="en-US" sz="1200" dirty="0" err="1"/>
              <a:t>hợp</a:t>
            </a:r>
            <a:r>
              <a:rPr lang="en-US" sz="1200" dirty="0"/>
              <a:t> </a:t>
            </a:r>
            <a:r>
              <a:rPr lang="vi-VN" sz="1200" dirty="0"/>
              <a:t>trong bệnh viện</a:t>
            </a:r>
          </a:p>
        </p:txBody>
      </p:sp>
      <p:cxnSp>
        <p:nvCxnSpPr>
          <p:cNvPr id="10" name="Straight Connector 9"/>
          <p:cNvCxnSpPr/>
          <p:nvPr/>
        </p:nvCxnSpPr>
        <p:spPr>
          <a:xfrm>
            <a:off x="228600" y="60198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1" y="5257800"/>
            <a:ext cx="8458199" cy="707886"/>
          </a:xfrm>
          <a:prstGeom prst="rect">
            <a:avLst/>
          </a:prstGeom>
          <a:noFill/>
        </p:spPr>
        <p:txBody>
          <a:bodyPr wrap="square" rtlCol="0">
            <a:spAutoFit/>
          </a:bodyPr>
          <a:lstStyle/>
          <a:p>
            <a:pPr lvl="0"/>
            <a:r>
              <a:rPr lang="en-GB" altLang="zh-HK" sz="1000" b="1" dirty="0">
                <a:ea typeface="Times New Roman"/>
                <a:cs typeface="Vrinda"/>
              </a:rPr>
              <a:t>1.</a:t>
            </a:r>
            <a:r>
              <a:rPr lang="en-NZ" altLang="zh-HK" sz="1000" dirty="0">
                <a:ea typeface="Times New Roman"/>
                <a:cs typeface="Vrinda"/>
              </a:rPr>
              <a:t> Hecker MT, et al. </a:t>
            </a:r>
            <a:r>
              <a:rPr lang="en-NZ" altLang="zh-HK" sz="1000" i="1" dirty="0">
                <a:ea typeface="Times New Roman"/>
                <a:cs typeface="Vrinda"/>
              </a:rPr>
              <a:t>Arch Intern Med </a:t>
            </a:r>
            <a:r>
              <a:rPr lang="en-NZ" altLang="zh-HK" sz="1000" dirty="0">
                <a:ea typeface="Times New Roman"/>
                <a:cs typeface="Vrinda"/>
              </a:rPr>
              <a:t>2003;163:972-978. </a:t>
            </a:r>
            <a:r>
              <a:rPr lang="en-NZ" altLang="zh-HK" sz="1000" b="1" dirty="0">
                <a:ea typeface="Times New Roman"/>
                <a:cs typeface="Vrinda"/>
              </a:rPr>
              <a:t>2.</a:t>
            </a:r>
            <a:r>
              <a:rPr lang="es-ES" altLang="zh-HK" sz="1000" b="1" dirty="0">
                <a:ea typeface="Times New Roman"/>
                <a:cs typeface="Vrinda"/>
              </a:rPr>
              <a:t> </a:t>
            </a:r>
            <a:r>
              <a:rPr lang="es-ES" altLang="zh-HK" sz="1000" dirty="0">
                <a:ea typeface="Times New Roman"/>
                <a:cs typeface="Vrinda"/>
              </a:rPr>
              <a:t>Leekha, et al. </a:t>
            </a:r>
            <a:r>
              <a:rPr lang="es-ES" altLang="zh-HK" sz="1000" i="1" dirty="0">
                <a:ea typeface="Times New Roman"/>
                <a:cs typeface="Vrinda"/>
              </a:rPr>
              <a:t>Mayo Clin Proc</a:t>
            </a:r>
            <a:r>
              <a:rPr lang="es-ES" altLang="zh-HK" sz="1000" dirty="0">
                <a:ea typeface="Times New Roman"/>
                <a:cs typeface="Vrinda"/>
              </a:rPr>
              <a:t> 2011;86:156-167. </a:t>
            </a:r>
            <a:r>
              <a:rPr lang="es-ES" altLang="zh-HK" sz="1000" b="1" dirty="0">
                <a:ea typeface="Times New Roman"/>
                <a:cs typeface="Vrinda"/>
              </a:rPr>
              <a:t>3.</a:t>
            </a:r>
            <a:r>
              <a:rPr lang="es-ES" altLang="zh-HK" sz="1000" dirty="0">
                <a:ea typeface="Times New Roman"/>
                <a:cs typeface="Vrinda"/>
              </a:rPr>
              <a:t> </a:t>
            </a:r>
            <a:r>
              <a:rPr lang="en-US" altLang="zh-HK" sz="1000" dirty="0">
                <a:ea typeface="Times New Roman"/>
                <a:cs typeface="Vrinda"/>
              </a:rPr>
              <a:t>Healthcare Infection Control Practices Advisory Committee. Antibiotic Stewardship Statement for Antibiotic Guidelines – The recommendations of the Healthcare Infection Control Practices Advisory Committee (HICPAC). 2016. </a:t>
            </a:r>
            <a:r>
              <a:rPr lang="en-US" altLang="zh-HK" sz="1000" dirty="0" err="1">
                <a:ea typeface="Times New Roman"/>
                <a:cs typeface="Vrinda"/>
              </a:rPr>
              <a:t>Có</a:t>
            </a:r>
            <a:r>
              <a:rPr lang="en-US" altLang="zh-HK" sz="1000" dirty="0">
                <a:ea typeface="Times New Roman"/>
                <a:cs typeface="Vrinda"/>
              </a:rPr>
              <a:t> </a:t>
            </a:r>
            <a:r>
              <a:rPr lang="en-US" altLang="zh-HK" sz="1000" dirty="0" err="1">
                <a:ea typeface="Times New Roman"/>
                <a:cs typeface="Vrinda"/>
              </a:rPr>
              <a:t>tại</a:t>
            </a:r>
            <a:r>
              <a:rPr lang="en-US" altLang="zh-HK" sz="1000" dirty="0">
                <a:ea typeface="Times New Roman"/>
                <a:cs typeface="Vrinda"/>
              </a:rPr>
              <a:t>: https://www.cdc.gov/hicpac/media/pdfs/antibiotic-stewardship-statement-508.pdf . Accessed 25 October 2017. </a:t>
            </a:r>
            <a:r>
              <a:rPr lang="en-GB" altLang="zh-HK" sz="1000" b="1" dirty="0">
                <a:solidFill>
                  <a:prstClr val="black"/>
                </a:solidFill>
                <a:ea typeface="Times New Roman"/>
                <a:cs typeface="Vrinda"/>
              </a:rPr>
              <a:t>4. </a:t>
            </a:r>
            <a:r>
              <a:rPr lang="en-GB" altLang="zh-HK" sz="1000" dirty="0" err="1">
                <a:solidFill>
                  <a:prstClr val="black"/>
                </a:solidFill>
                <a:ea typeface="Times New Roman"/>
                <a:cs typeface="Vrinda"/>
              </a:rPr>
              <a:t>Barlam</a:t>
            </a:r>
            <a:r>
              <a:rPr lang="en-GB" altLang="zh-HK" sz="1000" dirty="0">
                <a:solidFill>
                  <a:prstClr val="black"/>
                </a:solidFill>
                <a:ea typeface="Times New Roman"/>
                <a:cs typeface="Vrinda"/>
              </a:rPr>
              <a:t> TF, et al.</a:t>
            </a:r>
            <a:r>
              <a:rPr lang="fr-FR" altLang="zh-HK" sz="1000" dirty="0">
                <a:solidFill>
                  <a:prstClr val="black"/>
                </a:solidFill>
                <a:ea typeface="Times New Roman"/>
                <a:cs typeface="Vrinda"/>
              </a:rPr>
              <a:t> </a:t>
            </a:r>
            <a:r>
              <a:rPr lang="fr-FR" altLang="zh-HK" sz="1000" i="1" dirty="0">
                <a:solidFill>
                  <a:prstClr val="black"/>
                </a:solidFill>
                <a:ea typeface="Times New Roman"/>
                <a:cs typeface="Vrinda"/>
              </a:rPr>
              <a:t>Clin Infect Dis </a:t>
            </a:r>
            <a:r>
              <a:rPr lang="fr-FR" altLang="zh-HK" sz="1000" dirty="0">
                <a:solidFill>
                  <a:prstClr val="black"/>
                </a:solidFill>
                <a:ea typeface="Times New Roman"/>
                <a:cs typeface="Vrinda"/>
              </a:rPr>
              <a:t>2016;62:e51-e77</a:t>
            </a:r>
            <a:r>
              <a:rPr lang="en-NZ" altLang="zh-HK" sz="1000" dirty="0">
                <a:solidFill>
                  <a:prstClr val="black"/>
                </a:solidFill>
                <a:ea typeface="Times New Roman"/>
                <a:cs typeface="Vrinda"/>
              </a:rPr>
              <a:t>.</a:t>
            </a:r>
            <a:endParaRPr lang="en-NZ" altLang="zh-HK" sz="1000" dirty="0">
              <a:solidFill>
                <a:prstClr val="black"/>
              </a:solidFill>
            </a:endParaRPr>
          </a:p>
        </p:txBody>
      </p:sp>
    </p:spTree>
    <p:extLst>
      <p:ext uri="{BB962C8B-B14F-4D97-AF65-F5344CB8AC3E}">
        <p14:creationId xmlns:p14="http://schemas.microsoft.com/office/powerpoint/2010/main" val="5643600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A1CE6-8F57-4942-8690-0B5F88CDD40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33588"/>
          <a:stretch/>
        </p:blipFill>
        <p:spPr>
          <a:xfrm>
            <a:off x="5410198" y="791340"/>
            <a:ext cx="3733801" cy="4999860"/>
          </a:xfrm>
          <a:prstGeom prst="rect">
            <a:avLst/>
          </a:prstGeom>
        </p:spPr>
      </p:pic>
      <p:sp>
        <p:nvSpPr>
          <p:cNvPr id="4" name="Rectangle 3"/>
          <p:cNvSpPr/>
          <p:nvPr/>
        </p:nvSpPr>
        <p:spPr>
          <a:xfrm>
            <a:off x="381000" y="304800"/>
            <a:ext cx="8382000" cy="523220"/>
          </a:xfrm>
          <a:prstGeom prst="rect">
            <a:avLst/>
          </a:prstGeom>
        </p:spPr>
        <p:txBody>
          <a:bodyPr wrap="square">
            <a:spAutoFit/>
          </a:bodyPr>
          <a:lstStyle/>
          <a:p>
            <a:pPr algn="ctr"/>
            <a:r>
              <a:rPr lang="vi-VN" sz="2800" b="1" dirty="0">
                <a:solidFill>
                  <a:schemeClr val="tx2"/>
                </a:solidFill>
              </a:rPr>
              <a:t>Quản lý sử dụng thuốc kháng sinh</a:t>
            </a:r>
            <a:r>
              <a:rPr lang="en-US" sz="2800" b="1" dirty="0">
                <a:solidFill>
                  <a:schemeClr val="tx2"/>
                </a:solidFill>
              </a:rPr>
              <a:t> </a:t>
            </a:r>
            <a:r>
              <a:rPr lang="vi-VN" sz="2800" b="1" dirty="0">
                <a:solidFill>
                  <a:schemeClr val="tx2"/>
                </a:solidFill>
              </a:rPr>
              <a:t>(AMS)</a:t>
            </a:r>
          </a:p>
        </p:txBody>
      </p:sp>
      <p:sp>
        <p:nvSpPr>
          <p:cNvPr id="5" name="Rectangle 4"/>
          <p:cNvSpPr/>
          <p:nvPr/>
        </p:nvSpPr>
        <p:spPr>
          <a:xfrm>
            <a:off x="408397" y="1451895"/>
            <a:ext cx="7696200" cy="3785652"/>
          </a:xfrm>
          <a:prstGeom prst="rect">
            <a:avLst/>
          </a:prstGeom>
        </p:spPr>
        <p:txBody>
          <a:bodyPr wrap="square">
            <a:spAutoFit/>
          </a:bodyPr>
          <a:lstStyle/>
          <a:p>
            <a:pPr marL="457200" indent="-457200">
              <a:buFont typeface="Arial" panose="020B0604020202020204" pitchFamily="34" charset="0"/>
              <a:buChar char="•"/>
            </a:pPr>
            <a:r>
              <a:rPr lang="vi-VN" sz="2000" dirty="0"/>
              <a:t>AMS là cách tiếp cận đa ngành nhằm tối ưu hóa việc sử dụng kháng sinh bằng cách khuyến khích lựa chọn các yếu tố sau sao cho phù hợp nhất</a:t>
            </a:r>
            <a:r>
              <a:rPr lang="vi-VN" sz="2000" baseline="30000" dirty="0"/>
              <a:t>1</a:t>
            </a:r>
            <a:r>
              <a:rPr lang="vi-VN" sz="2000" dirty="0"/>
              <a:t>:</a:t>
            </a:r>
          </a:p>
          <a:p>
            <a:pPr marL="914400" lvl="1" indent="-457200">
              <a:buFont typeface=".AppleSystemUIFont"/>
              <a:buChar char="-"/>
            </a:pPr>
            <a:r>
              <a:rPr lang="vi-VN" sz="2000" dirty="0"/>
              <a:t>Thuốc kháng sinh</a:t>
            </a:r>
          </a:p>
          <a:p>
            <a:pPr marL="914400" lvl="1" indent="-457200">
              <a:buFont typeface=".AppleSystemUIFont"/>
              <a:buChar char="-"/>
            </a:pPr>
            <a:r>
              <a:rPr lang="vi-VN" sz="2000" dirty="0"/>
              <a:t>Liều lượng</a:t>
            </a:r>
          </a:p>
          <a:p>
            <a:pPr marL="914400" lvl="1" indent="-457200">
              <a:buFont typeface=".AppleSystemUIFont"/>
              <a:buChar char="-"/>
            </a:pPr>
            <a:r>
              <a:rPr lang="vi-VN" sz="2000" dirty="0"/>
              <a:t>Đường dùng</a:t>
            </a:r>
          </a:p>
          <a:p>
            <a:pPr marL="914400" lvl="1" indent="-457200">
              <a:buFont typeface=".AppleSystemUIFont"/>
              <a:buChar char="-"/>
            </a:pPr>
            <a:r>
              <a:rPr lang="vi-VN" sz="2000" dirty="0"/>
              <a:t>Thời gian điều trị</a:t>
            </a:r>
          </a:p>
          <a:p>
            <a:endParaRPr lang="en-NZ" sz="2000" dirty="0"/>
          </a:p>
          <a:p>
            <a:pPr marL="457200" indent="-457200">
              <a:buFont typeface="Arial" panose="020B0604020202020204" pitchFamily="34" charset="0"/>
              <a:buChar char="•"/>
            </a:pPr>
            <a:r>
              <a:rPr lang="vi-VN" sz="2000" dirty="0"/>
              <a:t>Mục tiêu bao gồm</a:t>
            </a:r>
            <a:r>
              <a:rPr lang="vi-VN" sz="2000" baseline="30000" dirty="0"/>
              <a:t>1</a:t>
            </a:r>
            <a:r>
              <a:rPr lang="vi-VN" sz="2000" dirty="0"/>
              <a:t>:</a:t>
            </a:r>
          </a:p>
          <a:p>
            <a:pPr marL="914400" lvl="1" indent="-457200">
              <a:buFont typeface=".AppleSystemUIFont"/>
              <a:buChar char="-"/>
            </a:pPr>
            <a:r>
              <a:rPr lang="vi-VN" sz="2000" dirty="0"/>
              <a:t>Cải thiện kết quả </a:t>
            </a:r>
            <a:r>
              <a:rPr lang="en-US" sz="2000" dirty="0" err="1"/>
              <a:t>điều</a:t>
            </a:r>
            <a:r>
              <a:rPr lang="en-US" sz="2000" dirty="0"/>
              <a:t> </a:t>
            </a:r>
            <a:r>
              <a:rPr lang="en-US" sz="2000" dirty="0" err="1"/>
              <a:t>trị</a:t>
            </a:r>
            <a:r>
              <a:rPr lang="en-US" sz="2000" dirty="0"/>
              <a:t> </a:t>
            </a:r>
            <a:r>
              <a:rPr lang="en-US" sz="2000" dirty="0" err="1"/>
              <a:t>trên</a:t>
            </a:r>
            <a:r>
              <a:rPr lang="en-US" sz="2000" dirty="0"/>
              <a:t> </a:t>
            </a:r>
            <a:r>
              <a:rPr lang="vi-VN" sz="2000" dirty="0"/>
              <a:t>lâm sàng</a:t>
            </a:r>
          </a:p>
          <a:p>
            <a:pPr marL="914400" lvl="1" indent="-457200">
              <a:buFont typeface=".AppleSystemUIFont"/>
              <a:buChar char="-"/>
            </a:pPr>
            <a:r>
              <a:rPr lang="vi-VN" sz="2000" dirty="0"/>
              <a:t>Giảm tình trạng kháng</a:t>
            </a:r>
            <a:r>
              <a:rPr lang="en-US" sz="2000" dirty="0"/>
              <a:t> </a:t>
            </a:r>
            <a:r>
              <a:rPr lang="vi-VN" sz="2000" dirty="0"/>
              <a:t>kháng sinh</a:t>
            </a:r>
            <a:endParaRPr lang="vi-VN" sz="2000" strike="sngStrike" dirty="0">
              <a:highlight>
                <a:srgbClr val="FFFF00"/>
              </a:highlight>
            </a:endParaRPr>
          </a:p>
          <a:p>
            <a:pPr marL="914400" lvl="1" indent="-457200">
              <a:buFont typeface=".AppleSystemUIFont"/>
              <a:buChar char="-"/>
            </a:pPr>
            <a:r>
              <a:rPr lang="vi-VN" sz="2000" dirty="0"/>
              <a:t>Giảm chi phí chăm sóc sức khỏe</a:t>
            </a:r>
          </a:p>
        </p:txBody>
      </p:sp>
      <p:sp>
        <p:nvSpPr>
          <p:cNvPr id="6" name="Rectangle 5"/>
          <p:cNvSpPr/>
          <p:nvPr/>
        </p:nvSpPr>
        <p:spPr>
          <a:xfrm>
            <a:off x="408397" y="5861422"/>
            <a:ext cx="8305800" cy="646331"/>
          </a:xfrm>
          <a:prstGeom prst="rect">
            <a:avLst/>
          </a:prstGeom>
        </p:spPr>
        <p:txBody>
          <a:bodyPr wrap="square">
            <a:spAutoFit/>
          </a:bodyPr>
          <a:lstStyle/>
          <a:p>
            <a:pPr algn="just"/>
            <a:r>
              <a:rPr lang="vi-VN" sz="1200" dirty="0">
                <a:solidFill>
                  <a:schemeClr val="tx2"/>
                </a:solidFill>
              </a:rPr>
              <a:t>Mục đích: </a:t>
            </a:r>
            <a:r>
              <a:rPr lang="vi-VN" sz="1200" dirty="0"/>
              <a:t>Xác định AMS và các mục tiêu của nó</a:t>
            </a:r>
            <a:endParaRPr lang="en-NZ" sz="1200" dirty="0"/>
          </a:p>
          <a:p>
            <a:pPr algn="just"/>
            <a:r>
              <a:rPr lang="vi-VN" sz="1200" dirty="0">
                <a:solidFill>
                  <a:schemeClr val="tx2"/>
                </a:solidFill>
              </a:rPr>
              <a:t>Các điểm chính:</a:t>
            </a:r>
            <a:r>
              <a:rPr lang="vi-VN" sz="1200" dirty="0"/>
              <a:t> AMS nhằm mục đích tối ưu hóa </a:t>
            </a:r>
            <a:r>
              <a:rPr lang="en-US" sz="1200" dirty="0" err="1"/>
              <a:t>việc</a:t>
            </a:r>
            <a:r>
              <a:rPr lang="en-US" sz="1200" dirty="0"/>
              <a:t> </a:t>
            </a:r>
            <a:r>
              <a:rPr lang="vi-VN" sz="1200" dirty="0"/>
              <a:t>sử dụng kháng sinh, giúp cải thiện kết quả điều trị cho bệnh nhân, giảm chi phí điều trị và </a:t>
            </a:r>
            <a:r>
              <a:rPr lang="en-US" sz="1200" dirty="0" err="1"/>
              <a:t>về</a:t>
            </a:r>
            <a:r>
              <a:rPr lang="en-US" sz="1200" dirty="0"/>
              <a:t> </a:t>
            </a:r>
            <a:r>
              <a:rPr lang="en-US" sz="1200" dirty="0" err="1"/>
              <a:t>lâu</a:t>
            </a:r>
            <a:r>
              <a:rPr lang="en-US" sz="1200" dirty="0"/>
              <a:t> </a:t>
            </a:r>
            <a:r>
              <a:rPr lang="en-US" sz="1200" dirty="0" err="1"/>
              <a:t>dài</a:t>
            </a:r>
            <a:r>
              <a:rPr lang="en-US" sz="1200" dirty="0"/>
              <a:t> </a:t>
            </a:r>
            <a:r>
              <a:rPr lang="en-US" sz="1200" dirty="0" err="1"/>
              <a:t>là</a:t>
            </a:r>
            <a:r>
              <a:rPr lang="en-US" sz="1200" dirty="0"/>
              <a:t> </a:t>
            </a:r>
            <a:r>
              <a:rPr lang="vi-VN" sz="1200" dirty="0"/>
              <a:t>giảm tình trạng kháng kháng sinh </a:t>
            </a:r>
            <a:r>
              <a:rPr lang="en-US" sz="1200" dirty="0" err="1"/>
              <a:t>và</a:t>
            </a:r>
            <a:r>
              <a:rPr lang="en-US" sz="1200" dirty="0"/>
              <a:t> </a:t>
            </a:r>
            <a:r>
              <a:rPr lang="en-US" sz="1200" dirty="0" err="1"/>
              <a:t>giảm</a:t>
            </a:r>
            <a:r>
              <a:rPr lang="en-US" sz="1200" dirty="0"/>
              <a:t> </a:t>
            </a:r>
            <a:r>
              <a:rPr lang="vi-VN" sz="1200" dirty="0"/>
              <a:t>chi phí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vi-VN" sz="1200" dirty="0"/>
              <a:t>chăm sóc sức khỏe</a:t>
            </a:r>
            <a:endParaRPr lang="vi-VN" sz="1200" strike="sngStrike" dirty="0">
              <a:highlight>
                <a:srgbClr val="FFFF00"/>
              </a:highlight>
            </a:endParaRPr>
          </a:p>
        </p:txBody>
      </p:sp>
      <p:cxnSp>
        <p:nvCxnSpPr>
          <p:cNvPr id="10" name="Straight Connector 9"/>
          <p:cNvCxnSpPr/>
          <p:nvPr/>
        </p:nvCxnSpPr>
        <p:spPr>
          <a:xfrm>
            <a:off x="228600" y="57912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0999" y="5237547"/>
            <a:ext cx="7859486" cy="400110"/>
          </a:xfrm>
          <a:prstGeom prst="rect">
            <a:avLst/>
          </a:prstGeom>
          <a:noFill/>
        </p:spPr>
        <p:txBody>
          <a:bodyPr wrap="square" rtlCol="0">
            <a:spAutoFit/>
          </a:bodyPr>
          <a:lstStyle/>
          <a:p>
            <a:endParaRPr lang="en-GB" altLang="zh-HK" sz="1000" b="1" dirty="0">
              <a:ea typeface="Times New Roman"/>
              <a:cs typeface="Vrinda"/>
            </a:endParaRPr>
          </a:p>
          <a:p>
            <a:r>
              <a:rPr lang="en-GB" altLang="zh-HK" sz="1000" b="1" dirty="0">
                <a:ea typeface="Times New Roman"/>
                <a:cs typeface="Vrinda"/>
              </a:rPr>
              <a:t>1. </a:t>
            </a:r>
            <a:r>
              <a:rPr lang="en-GB" altLang="zh-HK" sz="1000" dirty="0" err="1">
                <a:ea typeface="Times New Roman"/>
                <a:cs typeface="Vrinda"/>
              </a:rPr>
              <a:t>Barlam</a:t>
            </a:r>
            <a:r>
              <a:rPr lang="en-GB" altLang="zh-HK" sz="1000" dirty="0">
                <a:ea typeface="Times New Roman"/>
                <a:cs typeface="Vrinda"/>
              </a:rPr>
              <a:t> TF, et al.</a:t>
            </a:r>
            <a:r>
              <a:rPr lang="fr-FR" altLang="zh-HK" sz="1000" dirty="0">
                <a:ea typeface="Times New Roman"/>
                <a:cs typeface="Vrinda"/>
              </a:rPr>
              <a:t> </a:t>
            </a:r>
            <a:r>
              <a:rPr lang="fr-FR" altLang="zh-HK" sz="1000" i="1" dirty="0">
                <a:ea typeface="Times New Roman"/>
                <a:cs typeface="Vrinda"/>
              </a:rPr>
              <a:t>Clin Infect Dis </a:t>
            </a:r>
            <a:r>
              <a:rPr lang="fr-FR" altLang="zh-HK" sz="1000" dirty="0">
                <a:ea typeface="Times New Roman"/>
                <a:cs typeface="Vrinda"/>
              </a:rPr>
              <a:t>2016;62:e51-e77</a:t>
            </a:r>
            <a:r>
              <a:rPr lang="en-NZ" altLang="zh-HK" sz="1000" dirty="0">
                <a:ea typeface="Times New Roman"/>
                <a:cs typeface="Vrinda"/>
              </a:rPr>
              <a:t>.</a:t>
            </a:r>
            <a:endParaRPr lang="en-NZ" altLang="zh-HK" sz="1000" dirty="0"/>
          </a:p>
        </p:txBody>
      </p:sp>
    </p:spTree>
    <p:extLst>
      <p:ext uri="{BB962C8B-B14F-4D97-AF65-F5344CB8AC3E}">
        <p14:creationId xmlns:p14="http://schemas.microsoft.com/office/powerpoint/2010/main" val="9371987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336746D-27B8-F44B-AF03-BC4D36B47B65}"/>
              </a:ext>
            </a:extLst>
          </p:cNvPr>
          <p:cNvPicPr>
            <a:picLocks noChangeAspect="1"/>
          </p:cNvPicPr>
          <p:nvPr/>
        </p:nvPicPr>
        <p:blipFill>
          <a:blip r:embed="rId3" cstate="print">
            <a:alphaModFix amt="83000"/>
            <a:extLst>
              <a:ext uri="{28A0092B-C50C-407E-A947-70E740481C1C}">
                <a14:useLocalDpi xmlns:a14="http://schemas.microsoft.com/office/drawing/2010/main" val="0"/>
              </a:ext>
            </a:extLst>
          </a:blip>
          <a:stretch>
            <a:fillRect/>
          </a:stretch>
        </p:blipFill>
        <p:spPr>
          <a:xfrm>
            <a:off x="6172200" y="1342333"/>
            <a:ext cx="2876596" cy="2876596"/>
          </a:xfrm>
          <a:prstGeom prst="rect">
            <a:avLst/>
          </a:prstGeom>
        </p:spPr>
      </p:pic>
      <p:sp>
        <p:nvSpPr>
          <p:cNvPr id="4" name="Rectangle 3"/>
          <p:cNvSpPr/>
          <p:nvPr/>
        </p:nvSpPr>
        <p:spPr>
          <a:xfrm>
            <a:off x="381000" y="304800"/>
            <a:ext cx="8382000" cy="954107"/>
          </a:xfrm>
          <a:prstGeom prst="rect">
            <a:avLst/>
          </a:prstGeom>
        </p:spPr>
        <p:txBody>
          <a:bodyPr wrap="square">
            <a:spAutoFit/>
          </a:bodyPr>
          <a:lstStyle/>
          <a:p>
            <a:pPr algn="ctr"/>
            <a:r>
              <a:rPr lang="vi-VN" sz="2800" b="1" dirty="0">
                <a:solidFill>
                  <a:schemeClr val="tx2"/>
                </a:solidFill>
              </a:rPr>
              <a:t>Chương trình quản lý sử dụng kháng sinh</a:t>
            </a:r>
            <a:r>
              <a:rPr lang="en-US" sz="2800" b="1" dirty="0">
                <a:solidFill>
                  <a:schemeClr val="tx2"/>
                </a:solidFill>
              </a:rPr>
              <a:t> </a:t>
            </a:r>
            <a:r>
              <a:rPr lang="vi-VN" sz="2800" b="1" dirty="0">
                <a:solidFill>
                  <a:schemeClr val="tx2"/>
                </a:solidFill>
              </a:rPr>
              <a:t>(AMS)</a:t>
            </a:r>
          </a:p>
        </p:txBody>
      </p:sp>
      <p:sp>
        <p:nvSpPr>
          <p:cNvPr id="5" name="Rectangle 4"/>
          <p:cNvSpPr/>
          <p:nvPr/>
        </p:nvSpPr>
        <p:spPr>
          <a:xfrm>
            <a:off x="381000" y="1369574"/>
            <a:ext cx="6487884" cy="3754874"/>
          </a:xfrm>
          <a:prstGeom prst="rect">
            <a:avLst/>
          </a:prstGeom>
        </p:spPr>
        <p:txBody>
          <a:bodyPr wrap="square">
            <a:spAutoFit/>
          </a:bodyPr>
          <a:lstStyle/>
          <a:p>
            <a:endParaRPr lang="en-NZ" dirty="0"/>
          </a:p>
          <a:p>
            <a:pPr marL="457200" indent="-457200">
              <a:buFont typeface="Arial" panose="020B0604020202020204" pitchFamily="34" charset="0"/>
              <a:buChar char="•"/>
            </a:pPr>
            <a:r>
              <a:rPr lang="vi-VN" sz="2000" dirty="0"/>
              <a:t>Chương trình AMS tại bệnh viện là cần thiết để</a:t>
            </a:r>
            <a:r>
              <a:rPr lang="vi-VN" sz="2000" baseline="30000" dirty="0"/>
              <a:t>1</a:t>
            </a:r>
            <a:r>
              <a:rPr lang="vi-VN" sz="2000" dirty="0"/>
              <a:t>:</a:t>
            </a:r>
          </a:p>
          <a:p>
            <a:pPr marL="914400" lvl="1" indent="-457200">
              <a:buFont typeface=".AppleSystemUIFont"/>
              <a:buChar char="-"/>
            </a:pPr>
            <a:r>
              <a:rPr lang="vi-VN" sz="2000" dirty="0"/>
              <a:t>Cải thiện </a:t>
            </a:r>
            <a:r>
              <a:rPr lang="en-US" sz="2000" dirty="0" err="1"/>
              <a:t>việc</a:t>
            </a:r>
            <a:r>
              <a:rPr lang="en-US" sz="2000" dirty="0"/>
              <a:t> </a:t>
            </a:r>
            <a:r>
              <a:rPr lang="vi-VN" sz="2000" dirty="0"/>
              <a:t>sử dụng kháng sinh</a:t>
            </a:r>
          </a:p>
          <a:p>
            <a:pPr marL="914400" lvl="1" indent="-457200">
              <a:buFont typeface=".AppleSystemUIFont"/>
              <a:buChar char="-"/>
            </a:pPr>
            <a:r>
              <a:rPr lang="vi-VN" sz="2000" dirty="0"/>
              <a:t>Cải thiện chất lượng chăm sóc bệnh nhân</a:t>
            </a:r>
          </a:p>
          <a:p>
            <a:pPr marL="914400" lvl="1" indent="-457200">
              <a:buFont typeface=".AppleSystemUIFont"/>
              <a:buChar char="-"/>
            </a:pPr>
            <a:r>
              <a:rPr lang="vi-VN" sz="2000" dirty="0"/>
              <a:t>Giảm tình trạng </a:t>
            </a:r>
            <a:r>
              <a:rPr lang="en-US" sz="2000" dirty="0" err="1"/>
              <a:t>đề</a:t>
            </a:r>
            <a:r>
              <a:rPr lang="en-US" sz="2000" dirty="0"/>
              <a:t> </a:t>
            </a:r>
            <a:r>
              <a:rPr lang="vi-VN" sz="2000" dirty="0"/>
              <a:t>kháng kháng sinh</a:t>
            </a:r>
          </a:p>
          <a:p>
            <a:pPr marL="914400" lvl="1" indent="-457200">
              <a:buFont typeface=".AppleSystemUIFont"/>
              <a:buChar char="-"/>
            </a:pPr>
            <a:r>
              <a:rPr lang="vi-VN" sz="2000" dirty="0"/>
              <a:t>Giảm chi phí </a:t>
            </a:r>
            <a:r>
              <a:rPr lang="en-US" sz="2000" dirty="0" err="1"/>
              <a:t>mua</a:t>
            </a:r>
            <a:r>
              <a:rPr lang="en-US" sz="2000" dirty="0"/>
              <a:t> </a:t>
            </a:r>
            <a:r>
              <a:rPr lang="en-US" sz="2000" dirty="0" err="1"/>
              <a:t>thuốc</a:t>
            </a:r>
            <a:r>
              <a:rPr lang="en-US" sz="2000" dirty="0"/>
              <a:t> </a:t>
            </a:r>
            <a:r>
              <a:rPr lang="vi-VN" sz="2000" dirty="0"/>
              <a:t>kháng sinh</a:t>
            </a:r>
          </a:p>
          <a:p>
            <a:pPr marL="914400" lvl="1" indent="-457200">
              <a:buFont typeface="Arial" panose="020B0604020202020204" pitchFamily="34" charset="0"/>
              <a:buChar char="•"/>
            </a:pPr>
            <a:endParaRPr lang="en-NZ" sz="2000" dirty="0"/>
          </a:p>
          <a:p>
            <a:pPr marL="457200" indent="-457200">
              <a:buFont typeface="Arial" panose="020B0604020202020204" pitchFamily="34" charset="0"/>
              <a:buChar char="•"/>
            </a:pPr>
            <a:r>
              <a:rPr lang="vi-VN" sz="2000" dirty="0"/>
              <a:t>Chương trình AMS tại bệnh viện cần</a:t>
            </a:r>
            <a:r>
              <a:rPr lang="vi-VN" sz="2000" baseline="30000" dirty="0">
                <a:solidFill>
                  <a:prstClr val="black"/>
                </a:solidFill>
              </a:rPr>
              <a:t>1</a:t>
            </a:r>
            <a:r>
              <a:rPr lang="vi-VN" sz="2000" dirty="0"/>
              <a:t>: </a:t>
            </a:r>
          </a:p>
          <a:p>
            <a:pPr marL="914400" lvl="1" indent="-457200">
              <a:buFont typeface=".AppleSystemUIFont"/>
              <a:buChar char="-"/>
            </a:pPr>
            <a:r>
              <a:rPr lang="vi-VN" sz="2000" dirty="0"/>
              <a:t>Một đội ngũ đa ngành bao gồm bác sĩ, dược sĩ và các nhân viên bệnh viện khác</a:t>
            </a:r>
          </a:p>
          <a:p>
            <a:pPr marL="914400" lvl="1" indent="-457200">
              <a:buFont typeface=".AppleSystemUIFont"/>
              <a:buChar char="-"/>
            </a:pPr>
            <a:r>
              <a:rPr lang="vi-VN" sz="2000" dirty="0"/>
              <a:t>Sự hỗ trợ từ ban giám đốc bệnh viện</a:t>
            </a:r>
          </a:p>
          <a:p>
            <a:endParaRPr lang="en-NZ" sz="2000" dirty="0"/>
          </a:p>
        </p:txBody>
      </p:sp>
      <p:sp>
        <p:nvSpPr>
          <p:cNvPr id="6" name="Rectangle 5"/>
          <p:cNvSpPr/>
          <p:nvPr/>
        </p:nvSpPr>
        <p:spPr>
          <a:xfrm>
            <a:off x="418672" y="5841659"/>
            <a:ext cx="8305800" cy="830997"/>
          </a:xfrm>
          <a:prstGeom prst="rect">
            <a:avLst/>
          </a:prstGeom>
        </p:spPr>
        <p:txBody>
          <a:bodyPr wrap="square">
            <a:spAutoFit/>
          </a:bodyPr>
          <a:lstStyle/>
          <a:p>
            <a:r>
              <a:rPr lang="vi-VN" sz="1200" dirty="0">
                <a:solidFill>
                  <a:schemeClr val="tx2"/>
                </a:solidFill>
              </a:rPr>
              <a:t>Mục đích: </a:t>
            </a:r>
            <a:r>
              <a:rPr lang="vi-VN" sz="1200" dirty="0"/>
              <a:t>Giải thích lý do tại sao cần có chương trình AMS trong bệnh viện và những yếu tố cần thiết giúp triển khai thành công chương trình AMS</a:t>
            </a:r>
            <a:endParaRPr lang="en-NZ" sz="1200" dirty="0"/>
          </a:p>
          <a:p>
            <a:r>
              <a:rPr lang="vi-VN" sz="1200" dirty="0">
                <a:solidFill>
                  <a:schemeClr val="tx2"/>
                </a:solidFill>
              </a:rPr>
              <a:t>Các điểm chính:</a:t>
            </a:r>
            <a:r>
              <a:rPr lang="vi-VN" sz="1200" dirty="0"/>
              <a:t> Một đội ngũ đa ngành và sự hỗ trợ từ ban lãnh đạo bệnh viện là yếu tố quan trọng giúp đảm bảo sự thành công của chương trình AMS</a:t>
            </a:r>
          </a:p>
        </p:txBody>
      </p:sp>
      <p:cxnSp>
        <p:nvCxnSpPr>
          <p:cNvPr id="10" name="Straight Connector 9"/>
          <p:cNvCxnSpPr/>
          <p:nvPr/>
        </p:nvCxnSpPr>
        <p:spPr>
          <a:xfrm>
            <a:off x="228600" y="5759879"/>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5383698"/>
            <a:ext cx="8305802" cy="246221"/>
          </a:xfrm>
          <a:prstGeom prst="rect">
            <a:avLst/>
          </a:prstGeom>
          <a:noFill/>
        </p:spPr>
        <p:txBody>
          <a:bodyPr wrap="square" rtlCol="0">
            <a:spAutoFit/>
          </a:bodyPr>
          <a:lstStyle/>
          <a:p>
            <a:r>
              <a:rPr lang="en-GB" altLang="zh-HK" sz="1000" b="1" dirty="0">
                <a:ea typeface="Times New Roman"/>
                <a:cs typeface="Vrinda"/>
              </a:rPr>
              <a:t>1. </a:t>
            </a:r>
            <a:r>
              <a:rPr lang="en-GB" altLang="zh-HK" sz="1000" dirty="0" err="1">
                <a:ea typeface="Times New Roman"/>
                <a:cs typeface="Vrinda"/>
              </a:rPr>
              <a:t>Barlam</a:t>
            </a:r>
            <a:r>
              <a:rPr lang="en-GB" altLang="zh-HK" sz="1000" dirty="0">
                <a:ea typeface="Times New Roman"/>
                <a:cs typeface="Vrinda"/>
              </a:rPr>
              <a:t> TF, et al.</a:t>
            </a:r>
            <a:r>
              <a:rPr lang="fr-FR" altLang="zh-HK" sz="1000" dirty="0">
                <a:ea typeface="Times New Roman"/>
                <a:cs typeface="Vrinda"/>
              </a:rPr>
              <a:t> </a:t>
            </a:r>
            <a:r>
              <a:rPr lang="fr-FR" altLang="zh-HK" sz="1000" i="1" dirty="0">
                <a:ea typeface="Times New Roman"/>
                <a:cs typeface="Vrinda"/>
              </a:rPr>
              <a:t>Clin Infect Dis </a:t>
            </a:r>
            <a:r>
              <a:rPr lang="fr-FR" altLang="zh-HK" sz="1000" dirty="0">
                <a:ea typeface="Times New Roman"/>
                <a:cs typeface="Vrinda"/>
              </a:rPr>
              <a:t>2016;62:e51-e77.</a:t>
            </a:r>
            <a:endParaRPr lang="en-NZ" altLang="zh-HK" sz="1000" dirty="0"/>
          </a:p>
        </p:txBody>
      </p:sp>
    </p:spTree>
    <p:extLst>
      <p:ext uri="{BB962C8B-B14F-4D97-AF65-F5344CB8AC3E}">
        <p14:creationId xmlns:p14="http://schemas.microsoft.com/office/powerpoint/2010/main" val="11696651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523220"/>
          </a:xfrm>
          <a:prstGeom prst="rect">
            <a:avLst/>
          </a:prstGeom>
        </p:spPr>
        <p:txBody>
          <a:bodyPr wrap="square">
            <a:spAutoFit/>
          </a:bodyPr>
          <a:lstStyle/>
          <a:p>
            <a:pPr algn="ctr"/>
            <a:r>
              <a:rPr lang="vi-VN" sz="2800" b="1" dirty="0">
                <a:solidFill>
                  <a:schemeClr val="tx2"/>
                </a:solidFill>
              </a:rPr>
              <a:t>Chiến lược quản lý sử dụng kháng</a:t>
            </a:r>
            <a:r>
              <a:rPr lang="en-US" sz="2800" b="1" dirty="0">
                <a:solidFill>
                  <a:schemeClr val="tx2"/>
                </a:solidFill>
              </a:rPr>
              <a:t> </a:t>
            </a:r>
            <a:r>
              <a:rPr lang="vi-VN" sz="2800" b="1" dirty="0">
                <a:solidFill>
                  <a:schemeClr val="tx2"/>
                </a:solidFill>
              </a:rPr>
              <a:t>sinh</a:t>
            </a:r>
            <a:r>
              <a:rPr lang="en-US" sz="2800" b="1" dirty="0">
                <a:solidFill>
                  <a:schemeClr val="tx2"/>
                </a:solidFill>
              </a:rPr>
              <a:t> </a:t>
            </a:r>
            <a:r>
              <a:rPr lang="vi-VN" sz="2800" b="1" dirty="0">
                <a:solidFill>
                  <a:schemeClr val="tx2"/>
                </a:solidFill>
              </a:rPr>
              <a:t>(AMS)</a:t>
            </a:r>
          </a:p>
        </p:txBody>
      </p:sp>
      <p:sp>
        <p:nvSpPr>
          <p:cNvPr id="5" name="Rectangle 4"/>
          <p:cNvSpPr/>
          <p:nvPr/>
        </p:nvSpPr>
        <p:spPr>
          <a:xfrm>
            <a:off x="348344" y="1493889"/>
            <a:ext cx="7652656" cy="3785652"/>
          </a:xfrm>
          <a:prstGeom prst="rect">
            <a:avLst/>
          </a:prstGeom>
        </p:spPr>
        <p:txBody>
          <a:bodyPr wrap="square">
            <a:spAutoFit/>
          </a:bodyPr>
          <a:lstStyle/>
          <a:p>
            <a:pPr marL="457200" indent="-457200">
              <a:buFont typeface="Arial" panose="020B0604020202020204" pitchFamily="34" charset="0"/>
              <a:buChar char="•"/>
            </a:pPr>
            <a:r>
              <a:rPr lang="vi-VN" sz="2000" dirty="0"/>
              <a:t>Các chiến lược cốt lõi</a:t>
            </a:r>
            <a:r>
              <a:rPr lang="vi-VN" sz="2000" baseline="30000" dirty="0"/>
              <a:t>1</a:t>
            </a:r>
            <a:r>
              <a:rPr lang="vi-VN" sz="2000" dirty="0"/>
              <a:t>:</a:t>
            </a:r>
          </a:p>
          <a:p>
            <a:pPr marL="914400" lvl="1" indent="-457200">
              <a:buFont typeface=".AppleSystemUIFont"/>
              <a:buChar char="-"/>
            </a:pPr>
            <a:r>
              <a:rPr lang="vi-VN" sz="2000" dirty="0"/>
              <a:t>Kiểm tra định kỳ và phản hồi</a:t>
            </a:r>
          </a:p>
          <a:p>
            <a:pPr marL="914400" lvl="1" indent="-457200">
              <a:buFont typeface=".AppleSystemUIFont"/>
              <a:buChar char="-"/>
            </a:pPr>
            <a:r>
              <a:rPr lang="vi-VN" sz="2000" dirty="0"/>
              <a:t>Hạn chế trong danh mục thuốc và yêu cầu phê duyệt trước khi kê đơn</a:t>
            </a:r>
          </a:p>
          <a:p>
            <a:pPr lvl="1"/>
            <a:endParaRPr lang="en-NZ" sz="2000" dirty="0"/>
          </a:p>
          <a:p>
            <a:pPr marL="457200" indent="-457200">
              <a:buFont typeface="Arial" panose="020B0604020202020204" pitchFamily="34" charset="0"/>
              <a:buChar char="•"/>
            </a:pPr>
            <a:r>
              <a:rPr lang="vi-VN" sz="2000" dirty="0"/>
              <a:t>Các chiến lược khác</a:t>
            </a:r>
            <a:r>
              <a:rPr lang="vi-VN" sz="2000" baseline="30000" dirty="0"/>
              <a:t>1</a:t>
            </a:r>
            <a:r>
              <a:rPr lang="vi-VN" sz="2000" dirty="0"/>
              <a:t>:</a:t>
            </a:r>
          </a:p>
          <a:p>
            <a:pPr marL="914400" lvl="1" indent="-457200">
              <a:buFont typeface=".AppleSystemUIFont"/>
              <a:buChar char="-"/>
            </a:pPr>
            <a:r>
              <a:rPr lang="vi-VN" sz="2000" dirty="0"/>
              <a:t>Hướng dẫn và lộ trình lâm sàng</a:t>
            </a:r>
          </a:p>
          <a:p>
            <a:pPr marL="914400" lvl="1" indent="-457200">
              <a:buFont typeface=".AppleSystemUIFont"/>
              <a:buChar char="-"/>
            </a:pPr>
            <a:r>
              <a:rPr lang="en-US" sz="2000" dirty="0" err="1"/>
              <a:t>Tối</a:t>
            </a:r>
            <a:r>
              <a:rPr lang="en-US" sz="2000" dirty="0"/>
              <a:t> </a:t>
            </a:r>
            <a:r>
              <a:rPr lang="en-US" sz="2000" dirty="0" err="1"/>
              <a:t>ưu</a:t>
            </a:r>
            <a:r>
              <a:rPr lang="en-US" sz="2000" dirty="0"/>
              <a:t> </a:t>
            </a:r>
            <a:r>
              <a:rPr lang="en-US" sz="2000" dirty="0" err="1"/>
              <a:t>hóa</a:t>
            </a:r>
            <a:r>
              <a:rPr lang="en-US" sz="2000" dirty="0"/>
              <a:t> </a:t>
            </a:r>
            <a:r>
              <a:rPr lang="vi-VN" sz="2000" dirty="0"/>
              <a:t>liều dùng Chuyển từ </a:t>
            </a:r>
            <a:r>
              <a:rPr lang="en-US" sz="2000" dirty="0" err="1"/>
              <a:t>dùng</a:t>
            </a:r>
            <a:r>
              <a:rPr lang="en-US" sz="2000" dirty="0"/>
              <a:t> </a:t>
            </a:r>
            <a:r>
              <a:rPr lang="en-US" sz="2000" dirty="0" err="1"/>
              <a:t>đường</a:t>
            </a:r>
            <a:r>
              <a:rPr lang="en-US" sz="2000" dirty="0"/>
              <a:t> </a:t>
            </a:r>
            <a:r>
              <a:rPr lang="vi-VN" sz="2000" dirty="0"/>
              <a:t>tĩnh mạch sang đường uống</a:t>
            </a:r>
          </a:p>
          <a:p>
            <a:pPr marL="914400" lvl="1" indent="-457200">
              <a:buFont typeface=".AppleSystemUIFont"/>
              <a:buChar char="-"/>
            </a:pPr>
            <a:r>
              <a:rPr lang="vi-VN" sz="2000" dirty="0"/>
              <a:t>Hệ thống hỗ trợ ra quyết định lâm sàng trên máy tính</a:t>
            </a:r>
            <a:endParaRPr lang="en-US" sz="2000" dirty="0"/>
          </a:p>
          <a:p>
            <a:pPr marL="914400" lvl="1" indent="-457200">
              <a:buFont typeface=".AppleSystemUIFont"/>
              <a:buChar char="-"/>
            </a:pPr>
            <a:r>
              <a:rPr lang="vi-VN" sz="2000" dirty="0"/>
              <a:t>Đào tạo</a:t>
            </a:r>
          </a:p>
          <a:p>
            <a:endParaRPr lang="en-NZ" sz="2000" dirty="0"/>
          </a:p>
        </p:txBody>
      </p:sp>
      <p:sp>
        <p:nvSpPr>
          <p:cNvPr id="6" name="Rectangle 5"/>
          <p:cNvSpPr/>
          <p:nvPr/>
        </p:nvSpPr>
        <p:spPr>
          <a:xfrm>
            <a:off x="381000" y="5722203"/>
            <a:ext cx="8305800" cy="830997"/>
          </a:xfrm>
          <a:prstGeom prst="rect">
            <a:avLst/>
          </a:prstGeom>
        </p:spPr>
        <p:txBody>
          <a:bodyPr wrap="square">
            <a:spAutoFit/>
          </a:bodyPr>
          <a:lstStyle/>
          <a:p>
            <a:r>
              <a:rPr lang="vi-VN" sz="1200" dirty="0">
                <a:solidFill>
                  <a:schemeClr val="tx2"/>
                </a:solidFill>
              </a:rPr>
              <a:t>Mục đích: </a:t>
            </a:r>
            <a:r>
              <a:rPr lang="vi-VN" sz="1200" dirty="0"/>
              <a:t>Liệt kê các chiến lược cụ thể được sử dụng trong các chương trình AMS để đạt được mục tiêu</a:t>
            </a:r>
            <a:endParaRPr lang="en-NZ" sz="1200" dirty="0"/>
          </a:p>
          <a:p>
            <a:r>
              <a:rPr lang="vi-VN" sz="1200" dirty="0">
                <a:solidFill>
                  <a:schemeClr val="tx2"/>
                </a:solidFill>
              </a:rPr>
              <a:t>Các điểm chính:</a:t>
            </a:r>
            <a:r>
              <a:rPr lang="vi-VN" sz="1200" dirty="0"/>
              <a:t> </a:t>
            </a:r>
          </a:p>
          <a:p>
            <a:pPr marL="228600" indent="-228600">
              <a:buFont typeface="+mj-lt"/>
              <a:buAutoNum type="arabicPeriod"/>
            </a:pPr>
            <a:r>
              <a:rPr lang="vi-VN" sz="1200" dirty="0"/>
              <a:t>Các chiến lược cốt lõi được coi là những thành phần cơ bản, quan trọng nhất của tất cả các chương trình AMS</a:t>
            </a:r>
          </a:p>
          <a:p>
            <a:pPr marL="228600" indent="-228600">
              <a:buFont typeface="+mj-lt"/>
              <a:buAutoNum type="arabicPeriod"/>
            </a:pPr>
            <a:r>
              <a:rPr lang="vi-VN" sz="1200" dirty="0"/>
              <a:t>Các chiến lược khác có thể được lồng ghép vào chương trình để cải thiện thêm hiệu quả sử dụng kháng sinh</a:t>
            </a:r>
          </a:p>
        </p:txBody>
      </p:sp>
      <p:cxnSp>
        <p:nvCxnSpPr>
          <p:cNvPr id="10" name="Straight Connector 9"/>
          <p:cNvCxnSpPr/>
          <p:nvPr/>
        </p:nvCxnSpPr>
        <p:spPr>
          <a:xfrm>
            <a:off x="304800" y="56388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114" y="5257800"/>
            <a:ext cx="7859486" cy="246221"/>
          </a:xfrm>
          <a:prstGeom prst="rect">
            <a:avLst/>
          </a:prstGeom>
          <a:noFill/>
        </p:spPr>
        <p:txBody>
          <a:bodyPr wrap="square" rtlCol="0">
            <a:spAutoFit/>
          </a:bodyPr>
          <a:lstStyle/>
          <a:p>
            <a:r>
              <a:rPr lang="en-GB" altLang="zh-HK" sz="1000" b="1" dirty="0">
                <a:ea typeface="Times New Roman"/>
                <a:cs typeface="Vrinda"/>
              </a:rPr>
              <a:t>1. </a:t>
            </a:r>
            <a:r>
              <a:rPr lang="en-GB" altLang="zh-HK" sz="1000" dirty="0" err="1">
                <a:ea typeface="Times New Roman"/>
                <a:cs typeface="Vrinda"/>
              </a:rPr>
              <a:t>Barlam</a:t>
            </a:r>
            <a:r>
              <a:rPr lang="en-GB" altLang="zh-HK" sz="1000" dirty="0">
                <a:ea typeface="Times New Roman"/>
                <a:cs typeface="Vrinda"/>
              </a:rPr>
              <a:t> TF, et al.</a:t>
            </a:r>
            <a:r>
              <a:rPr lang="fr-FR" altLang="zh-HK" sz="1000" dirty="0">
                <a:ea typeface="Times New Roman"/>
                <a:cs typeface="Vrinda"/>
              </a:rPr>
              <a:t> </a:t>
            </a:r>
            <a:r>
              <a:rPr lang="fr-FR" altLang="zh-HK" sz="1000" i="1" dirty="0">
                <a:ea typeface="Times New Roman"/>
                <a:cs typeface="Vrinda"/>
              </a:rPr>
              <a:t>Clin Infect Dis </a:t>
            </a:r>
            <a:r>
              <a:rPr lang="fr-FR" altLang="zh-HK" sz="1000" dirty="0">
                <a:ea typeface="Times New Roman"/>
                <a:cs typeface="Vrinda"/>
              </a:rPr>
              <a:t>2016;62:e51-e77</a:t>
            </a:r>
            <a:r>
              <a:rPr lang="en-NZ" altLang="zh-HK" sz="1000" dirty="0">
                <a:ea typeface="Times New Roman"/>
                <a:cs typeface="Vrinda"/>
              </a:rPr>
              <a:t>.</a:t>
            </a:r>
            <a:endParaRPr lang="en-NZ" altLang="zh-HK" sz="1000" dirty="0"/>
          </a:p>
        </p:txBody>
      </p:sp>
      <p:pic>
        <p:nvPicPr>
          <p:cNvPr id="3" name="Picture 2">
            <a:extLst>
              <a:ext uri="{FF2B5EF4-FFF2-40B4-BE49-F238E27FC236}">
                <a16:creationId xmlns:a16="http://schemas.microsoft.com/office/drawing/2014/main" id="{D1EA5D30-0A3D-654B-9E8F-709F9C40E7C2}"/>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7429500" y="1207853"/>
            <a:ext cx="1600200" cy="2435859"/>
          </a:xfrm>
          <a:prstGeom prst="rect">
            <a:avLst/>
          </a:prstGeom>
        </p:spPr>
      </p:pic>
    </p:spTree>
    <p:extLst>
      <p:ext uri="{BB962C8B-B14F-4D97-AF65-F5344CB8AC3E}">
        <p14:creationId xmlns:p14="http://schemas.microsoft.com/office/powerpoint/2010/main" val="750989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954107"/>
          </a:xfrm>
          <a:prstGeom prst="rect">
            <a:avLst/>
          </a:prstGeom>
        </p:spPr>
        <p:txBody>
          <a:bodyPr wrap="square">
            <a:spAutoFit/>
          </a:bodyPr>
          <a:lstStyle/>
          <a:p>
            <a:pPr algn="ctr"/>
            <a:r>
              <a:rPr lang="vi-VN" sz="2800" b="1" dirty="0">
                <a:solidFill>
                  <a:schemeClr val="tx2"/>
                </a:solidFill>
              </a:rPr>
              <a:t>Tác động của các chương trình quản lý sử dụng thuốc kháng sinh</a:t>
            </a:r>
            <a:r>
              <a:rPr lang="en-US" sz="2800" b="1" dirty="0">
                <a:solidFill>
                  <a:schemeClr val="tx2"/>
                </a:solidFill>
              </a:rPr>
              <a:t> </a:t>
            </a:r>
            <a:r>
              <a:rPr lang="vi-VN" sz="2800" b="1" dirty="0">
                <a:solidFill>
                  <a:schemeClr val="tx2"/>
                </a:solidFill>
              </a:rPr>
              <a:t>(AMS)</a:t>
            </a:r>
          </a:p>
        </p:txBody>
      </p:sp>
      <p:sp>
        <p:nvSpPr>
          <p:cNvPr id="5" name="Rectangle 4"/>
          <p:cNvSpPr/>
          <p:nvPr/>
        </p:nvSpPr>
        <p:spPr>
          <a:xfrm>
            <a:off x="381000" y="1016948"/>
            <a:ext cx="8425544" cy="3877985"/>
          </a:xfrm>
          <a:prstGeom prst="rect">
            <a:avLst/>
          </a:prstGeom>
        </p:spPr>
        <p:txBody>
          <a:bodyPr wrap="square">
            <a:spAutoFit/>
          </a:bodyPr>
          <a:lstStyle/>
          <a:p>
            <a:endParaRPr lang="en-NZ" dirty="0"/>
          </a:p>
          <a:p>
            <a:pPr marL="457200" indent="-457200">
              <a:buFont typeface="Arial" panose="020B0604020202020204" pitchFamily="34" charset="0"/>
              <a:buChar char="•"/>
            </a:pPr>
            <a:r>
              <a:rPr lang="vi-VN" dirty="0"/>
              <a:t>Các chương trình AMS tại bệnh viện đã </a:t>
            </a:r>
            <a:r>
              <a:rPr lang="en-US" dirty="0" err="1"/>
              <a:t>được</a:t>
            </a:r>
            <a:r>
              <a:rPr lang="en-US" dirty="0"/>
              <a:t> </a:t>
            </a:r>
            <a:r>
              <a:rPr lang="vi-VN" dirty="0"/>
              <a:t>chứng minh </a:t>
            </a:r>
            <a:r>
              <a:rPr lang="en-US" dirty="0" err="1"/>
              <a:t>là</a:t>
            </a:r>
            <a:r>
              <a:rPr lang="en-US" dirty="0"/>
              <a:t> </a:t>
            </a:r>
            <a:r>
              <a:rPr lang="vi-VN" dirty="0"/>
              <a:t>làm giảm:</a:t>
            </a:r>
          </a:p>
          <a:p>
            <a:pPr marL="914400" lvl="1" indent="-457200">
              <a:buFont typeface=".AppleSystemUIFont"/>
              <a:buChar char="-"/>
            </a:pPr>
            <a:r>
              <a:rPr lang="vi-VN" dirty="0"/>
              <a:t>~10%-30% tỷ lệ sử dụng kháng sinh</a:t>
            </a:r>
            <a:r>
              <a:rPr lang="vi-VN" baseline="30000" dirty="0"/>
              <a:t>1,2</a:t>
            </a:r>
          </a:p>
          <a:p>
            <a:pPr marL="914400" lvl="1" indent="-457200">
              <a:buFont typeface=".AppleSystemUIFont"/>
              <a:buChar char="-"/>
            </a:pPr>
            <a:r>
              <a:rPr lang="vi-VN" dirty="0"/>
              <a:t>~10%-80% chi phí sử dụng kháng sinh</a:t>
            </a:r>
            <a:r>
              <a:rPr lang="vi-VN" baseline="30000" dirty="0"/>
              <a:t>1-3</a:t>
            </a:r>
          </a:p>
          <a:p>
            <a:pPr marL="457200" indent="-457200">
              <a:buFont typeface="Arial" panose="020B0604020202020204" pitchFamily="34" charset="0"/>
              <a:buChar char="•"/>
            </a:pPr>
            <a:endParaRPr lang="en-NZ" baseline="30000" dirty="0"/>
          </a:p>
          <a:p>
            <a:pPr marL="457200" indent="-457200">
              <a:buFont typeface="Arial" panose="020B0604020202020204" pitchFamily="34" charset="0"/>
              <a:buChar char="•"/>
            </a:pPr>
            <a:r>
              <a:rPr lang="en-NZ" altLang="zh-HK" dirty="0"/>
              <a:t>Singapore General Hospital </a:t>
            </a:r>
            <a:r>
              <a:rPr lang="vi-VN" dirty="0"/>
              <a:t>(bệnh viện tuyến chăm sóc cấp ba với hơn 1.500 giường bệnh)</a:t>
            </a:r>
          </a:p>
          <a:p>
            <a:pPr marL="914400" lvl="1" indent="-457200">
              <a:buFont typeface=".AppleSystemUIFont"/>
              <a:buChar char="-"/>
            </a:pPr>
            <a:r>
              <a:rPr lang="vi-VN" dirty="0"/>
              <a:t>Việc giảm mức sử dụng kháng sinh được kiểm tra 10% giúp tiết kiệm chi phí kháng sinh lên đến 198.575 đô la Singapore trong vòng 1 năm</a:t>
            </a:r>
            <a:r>
              <a:rPr lang="vi-VN" baseline="30000" dirty="0"/>
              <a:t>4</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altLang="zh-HK" dirty="0" err="1"/>
              <a:t>Thammasart</a:t>
            </a:r>
            <a:r>
              <a:rPr lang="en-NZ" altLang="zh-HK" dirty="0"/>
              <a:t> University Hospital</a:t>
            </a:r>
            <a:r>
              <a:rPr lang="vi-VN" dirty="0"/>
              <a:t>, Thái Lan (bệnh viện tuyến chăm sóc cấp ba với 350 giường bệnh)</a:t>
            </a:r>
          </a:p>
          <a:p>
            <a:pPr marL="914400" lvl="1" indent="-457200">
              <a:buFont typeface=".AppleSystemUIFont"/>
              <a:buChar char="-"/>
            </a:pPr>
            <a:r>
              <a:rPr lang="vi-VN" dirty="0"/>
              <a:t>Việc giảm mức sử dụng kháng sinh đã giúp tiết kiệm chi phí kháng sinh 32.231 đô la Mỹ trong vòng 1 năm</a:t>
            </a:r>
            <a:r>
              <a:rPr lang="vi-VN" baseline="30000" dirty="0"/>
              <a:t>5</a:t>
            </a:r>
          </a:p>
        </p:txBody>
      </p:sp>
      <p:sp>
        <p:nvSpPr>
          <p:cNvPr id="6" name="Rectangle 5"/>
          <p:cNvSpPr/>
          <p:nvPr/>
        </p:nvSpPr>
        <p:spPr>
          <a:xfrm>
            <a:off x="413656" y="5831411"/>
            <a:ext cx="8305800" cy="830997"/>
          </a:xfrm>
          <a:prstGeom prst="rect">
            <a:avLst/>
          </a:prstGeom>
        </p:spPr>
        <p:txBody>
          <a:bodyPr wrap="square">
            <a:spAutoFit/>
          </a:bodyPr>
          <a:lstStyle/>
          <a:p>
            <a:pPr algn="just"/>
            <a:r>
              <a:rPr lang="vi-VN" sz="1200" dirty="0">
                <a:solidFill>
                  <a:schemeClr val="tx2"/>
                </a:solidFill>
              </a:rPr>
              <a:t>Mục đích: </a:t>
            </a:r>
            <a:r>
              <a:rPr lang="vi-VN" sz="1200" dirty="0"/>
              <a:t>Trình bày bằng chứng tổng quan về những lợi ích của các chương trình AMS (ban giám đốc bệnh viện sẽ đặc biệt quan tâm đến kết quả về chi phí) và cung cấp chứng cứ về khả năng tiết kiệm chi phí ở các bệnh viện tương tự trong khu vực</a:t>
            </a:r>
            <a:endParaRPr lang="en-NZ" sz="1200" dirty="0"/>
          </a:p>
          <a:p>
            <a:pPr algn="just"/>
            <a:r>
              <a:rPr lang="vi-VN" sz="1200" dirty="0">
                <a:solidFill>
                  <a:schemeClr val="tx2"/>
                </a:solidFill>
              </a:rPr>
              <a:t>Các điểm chính</a:t>
            </a:r>
            <a:r>
              <a:rPr lang="vi-VN" sz="1200" dirty="0"/>
              <a:t>: Việc giảm sử dụng thuốc kháng</a:t>
            </a:r>
            <a:r>
              <a:rPr lang="en-US" sz="1200" dirty="0"/>
              <a:t> </a:t>
            </a:r>
            <a:r>
              <a:rPr lang="vi-VN" sz="1200" dirty="0"/>
              <a:t>sinh có thể giúp giảm đáng kể chi phí </a:t>
            </a:r>
            <a:r>
              <a:rPr lang="en-US" sz="1200" dirty="0" err="1"/>
              <a:t>mua</a:t>
            </a:r>
            <a:r>
              <a:rPr lang="en-US" sz="1200" dirty="0"/>
              <a:t> </a:t>
            </a:r>
            <a:r>
              <a:rPr lang="en-US" sz="1200" dirty="0" err="1"/>
              <a:t>thuốc</a:t>
            </a:r>
            <a:endParaRPr lang="vi-VN" sz="1200" dirty="0"/>
          </a:p>
        </p:txBody>
      </p:sp>
      <p:cxnSp>
        <p:nvCxnSpPr>
          <p:cNvPr id="10" name="Straight Connector 9"/>
          <p:cNvCxnSpPr/>
          <p:nvPr/>
        </p:nvCxnSpPr>
        <p:spPr>
          <a:xfrm>
            <a:off x="168728" y="57912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3656" y="5171932"/>
            <a:ext cx="8425544" cy="553998"/>
          </a:xfrm>
          <a:prstGeom prst="rect">
            <a:avLst/>
          </a:prstGeom>
          <a:noFill/>
        </p:spPr>
        <p:txBody>
          <a:bodyPr wrap="square" rtlCol="0">
            <a:spAutoFit/>
          </a:bodyPr>
          <a:lstStyle/>
          <a:p>
            <a:r>
              <a:rPr lang="en-GB" altLang="zh-HK" sz="1000" b="1" dirty="0">
                <a:ea typeface="Times New Roman"/>
                <a:cs typeface="Vrinda"/>
              </a:rPr>
              <a:t>1. </a:t>
            </a:r>
            <a:r>
              <a:rPr lang="en-GB" altLang="zh-HK" sz="1000" dirty="0">
                <a:ea typeface="Times New Roman"/>
                <a:cs typeface="Vrinda"/>
              </a:rPr>
              <a:t>Honda, et al. </a:t>
            </a:r>
            <a:r>
              <a:rPr lang="en-GB" altLang="zh-HK" sz="1000" i="1" dirty="0">
                <a:ea typeface="Times New Roman"/>
                <a:cs typeface="Vrinda"/>
              </a:rPr>
              <a:t>Clin Infect Dis </a:t>
            </a:r>
            <a:r>
              <a:rPr lang="en-GB" altLang="zh-HK" sz="1000" dirty="0">
                <a:ea typeface="Times New Roman"/>
                <a:cs typeface="Vrinda"/>
              </a:rPr>
              <a:t>2017;64 (</a:t>
            </a:r>
            <a:r>
              <a:rPr lang="en-GB" altLang="zh-HK" sz="1000" dirty="0" err="1">
                <a:ea typeface="Times New Roman"/>
                <a:cs typeface="Vrinda"/>
              </a:rPr>
              <a:t>Suppl</a:t>
            </a:r>
            <a:r>
              <a:rPr lang="en-GB" altLang="zh-HK" sz="1000" dirty="0">
                <a:ea typeface="Times New Roman"/>
                <a:cs typeface="Vrinda"/>
              </a:rPr>
              <a:t> 2):S119-S126. </a:t>
            </a:r>
            <a:r>
              <a:rPr lang="en-GB" altLang="zh-HK" sz="1000" b="1" dirty="0">
                <a:ea typeface="Times New Roman"/>
                <a:cs typeface="Vrinda"/>
              </a:rPr>
              <a:t>2. </a:t>
            </a:r>
            <a:r>
              <a:rPr lang="en-GB" altLang="zh-HK" sz="1000" dirty="0" err="1">
                <a:ea typeface="Times New Roman"/>
                <a:cs typeface="Vrinda"/>
              </a:rPr>
              <a:t>Karanika</a:t>
            </a:r>
            <a:r>
              <a:rPr lang="en-GB" altLang="zh-HK" sz="1000" dirty="0">
                <a:ea typeface="Times New Roman"/>
                <a:cs typeface="Vrinda"/>
              </a:rPr>
              <a:t>, et al. </a:t>
            </a:r>
            <a:r>
              <a:rPr lang="en-GB" altLang="zh-HK" sz="1000" i="1" dirty="0" err="1">
                <a:ea typeface="Times New Roman"/>
                <a:cs typeface="Vrinda"/>
              </a:rPr>
              <a:t>Antimicrob</a:t>
            </a:r>
            <a:r>
              <a:rPr lang="en-GB" altLang="zh-HK" sz="1000" i="1" dirty="0">
                <a:ea typeface="Times New Roman"/>
                <a:cs typeface="Vrinda"/>
              </a:rPr>
              <a:t> Agents </a:t>
            </a:r>
            <a:r>
              <a:rPr lang="en-GB" altLang="zh-HK" sz="1000" i="1" dirty="0" err="1">
                <a:ea typeface="Times New Roman"/>
                <a:cs typeface="Vrinda"/>
              </a:rPr>
              <a:t>Chemother</a:t>
            </a:r>
            <a:r>
              <a:rPr lang="en-GB" altLang="zh-HK" sz="1000" dirty="0">
                <a:ea typeface="Times New Roman"/>
                <a:cs typeface="Vrinda"/>
              </a:rPr>
              <a:t> 2016;60:4840-4852. </a:t>
            </a:r>
            <a:r>
              <a:rPr lang="en-GB" altLang="zh-HK" sz="1000" b="1" dirty="0">
                <a:ea typeface="Times New Roman"/>
                <a:cs typeface="Vrinda"/>
              </a:rPr>
              <a:t>3. </a:t>
            </a:r>
            <a:r>
              <a:rPr lang="en-GB" altLang="zh-HK" sz="1000" dirty="0">
                <a:ea typeface="Times New Roman"/>
                <a:cs typeface="Vrinda"/>
              </a:rPr>
              <a:t>Lee CF, et al. </a:t>
            </a:r>
            <a:r>
              <a:rPr lang="en-GB" altLang="zh-HK" sz="1000" i="1" dirty="0">
                <a:ea typeface="Times New Roman"/>
                <a:cs typeface="Vrinda"/>
              </a:rPr>
              <a:t>J </a:t>
            </a:r>
            <a:r>
              <a:rPr lang="en-GB" altLang="zh-HK" sz="1000" i="1" dirty="0" err="1">
                <a:ea typeface="Times New Roman"/>
                <a:cs typeface="Vrinda"/>
              </a:rPr>
              <a:t>Antimicrob</a:t>
            </a:r>
            <a:r>
              <a:rPr lang="en-GB" altLang="zh-HK" sz="1000" i="1" dirty="0">
                <a:ea typeface="Times New Roman"/>
                <a:cs typeface="Vrinda"/>
              </a:rPr>
              <a:t> </a:t>
            </a:r>
            <a:r>
              <a:rPr lang="en-GB" altLang="zh-HK" sz="1000" i="1" dirty="0" err="1">
                <a:ea typeface="Times New Roman"/>
                <a:cs typeface="Vrinda"/>
              </a:rPr>
              <a:t>Chemother</a:t>
            </a:r>
            <a:r>
              <a:rPr lang="en-GB" altLang="zh-HK" sz="1000" i="1" dirty="0">
                <a:ea typeface="Times New Roman"/>
                <a:cs typeface="Vrinda"/>
              </a:rPr>
              <a:t> </a:t>
            </a:r>
            <a:r>
              <a:rPr lang="en-GB" altLang="zh-HK" sz="1000" dirty="0">
                <a:ea typeface="Times New Roman"/>
                <a:cs typeface="Vrinda"/>
              </a:rPr>
              <a:t>2018;73:844-851. </a:t>
            </a:r>
            <a:r>
              <a:rPr lang="en-GB" altLang="zh-HK" sz="1000" b="1" dirty="0">
                <a:ea typeface="Times New Roman"/>
                <a:cs typeface="Vrinda"/>
              </a:rPr>
              <a:t>4</a:t>
            </a:r>
            <a:r>
              <a:rPr lang="en-GB" altLang="zh-HK" sz="1000" b="1" dirty="0"/>
              <a:t>. </a:t>
            </a:r>
            <a:r>
              <a:rPr lang="en-NZ" altLang="zh-HK" sz="1000" dirty="0"/>
              <a:t>Teo J, et al. </a:t>
            </a:r>
            <a:r>
              <a:rPr lang="fr-FR" altLang="zh-HK" sz="1000" i="1" dirty="0"/>
              <a:t>Eur J Clin Microbiol Infect Dis</a:t>
            </a:r>
            <a:r>
              <a:rPr lang="fr-FR" altLang="zh-HK" sz="1000" dirty="0"/>
              <a:t> 2012;31:947-955. </a:t>
            </a:r>
            <a:r>
              <a:rPr lang="fr-FR" altLang="zh-HK" sz="1000" b="1" dirty="0"/>
              <a:t>5. </a:t>
            </a:r>
            <a:r>
              <a:rPr lang="fr-FR" altLang="zh-HK" sz="1000" dirty="0"/>
              <a:t>Apisarnthanarak, et al. </a:t>
            </a:r>
            <a:r>
              <a:rPr lang="fr-FR" altLang="zh-HK" sz="1000" i="1" dirty="0"/>
              <a:t>Clin Infect Dis </a:t>
            </a:r>
            <a:r>
              <a:rPr lang="fr-FR" altLang="zh-HK" sz="1000" dirty="0"/>
              <a:t>2006;15;42:768-775.</a:t>
            </a:r>
            <a:endParaRPr lang="en-NZ" altLang="zh-HK" sz="1000" dirty="0"/>
          </a:p>
        </p:txBody>
      </p:sp>
    </p:spTree>
    <p:extLst>
      <p:ext uri="{BB962C8B-B14F-4D97-AF65-F5344CB8AC3E}">
        <p14:creationId xmlns:p14="http://schemas.microsoft.com/office/powerpoint/2010/main" val="42743868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899" y="1359278"/>
            <a:ext cx="8539844" cy="4247317"/>
          </a:xfrm>
          <a:prstGeom prst="rect">
            <a:avLst/>
          </a:prstGeom>
        </p:spPr>
        <p:txBody>
          <a:bodyPr wrap="square">
            <a:spAutoFit/>
          </a:bodyPr>
          <a:lstStyle/>
          <a:p>
            <a:endParaRPr lang="en-NZ" dirty="0"/>
          </a:p>
          <a:p>
            <a:pPr marL="457200" indent="-457200">
              <a:buFont typeface="Arial" panose="020B0604020202020204" pitchFamily="34" charset="0"/>
              <a:buChar char="•"/>
            </a:pPr>
            <a:r>
              <a:rPr lang="vi-VN" dirty="0"/>
              <a:t>Cách thức vận hành chương trình AMS</a:t>
            </a:r>
          </a:p>
          <a:p>
            <a:pPr marL="914400" lvl="1" indent="-457200">
              <a:buFont typeface=".AppleSystemUIFont"/>
              <a:buChar char="-"/>
            </a:pPr>
            <a:r>
              <a:rPr lang="en-US" dirty="0" err="1"/>
              <a:t>Đề</a:t>
            </a:r>
            <a:r>
              <a:rPr lang="en-US" dirty="0"/>
              <a:t> </a:t>
            </a:r>
            <a:r>
              <a:rPr lang="en-US" dirty="0" err="1"/>
              <a:t>xuất</a:t>
            </a:r>
            <a:r>
              <a:rPr lang="en-US" dirty="0"/>
              <a:t> c</a:t>
            </a:r>
            <a:r>
              <a:rPr lang="vi-VN" dirty="0"/>
              <a:t>ác thành viên cho nhóm AMS </a:t>
            </a:r>
          </a:p>
          <a:p>
            <a:pPr marL="914400" lvl="1" indent="-457200">
              <a:buFont typeface=".AppleSystemUIFont"/>
              <a:buChar char="-"/>
            </a:pPr>
            <a:r>
              <a:rPr lang="en-US" dirty="0" err="1"/>
              <a:t>Đề</a:t>
            </a:r>
            <a:r>
              <a:rPr lang="en-US" dirty="0"/>
              <a:t> </a:t>
            </a:r>
            <a:r>
              <a:rPr lang="en-US" dirty="0" err="1"/>
              <a:t>xuất</a:t>
            </a:r>
            <a:r>
              <a:rPr lang="en-US" dirty="0"/>
              <a:t> </a:t>
            </a:r>
            <a:r>
              <a:rPr lang="en-US" dirty="0" err="1"/>
              <a:t>các</a:t>
            </a:r>
            <a:r>
              <a:rPr lang="en-US" dirty="0"/>
              <a:t> m</a:t>
            </a:r>
            <a:r>
              <a:rPr lang="vi-VN" dirty="0"/>
              <a:t>ục tiêu</a:t>
            </a:r>
          </a:p>
          <a:p>
            <a:pPr marL="914400" lvl="1" indent="-457200">
              <a:buFont typeface=".AppleSystemUIFont"/>
              <a:buChar char="-"/>
            </a:pPr>
            <a:r>
              <a:rPr lang="en-US" dirty="0" err="1"/>
              <a:t>Đề</a:t>
            </a:r>
            <a:r>
              <a:rPr lang="en-US" dirty="0"/>
              <a:t> </a:t>
            </a:r>
            <a:r>
              <a:rPr lang="en-US" dirty="0" err="1"/>
              <a:t>xuất</a:t>
            </a:r>
            <a:r>
              <a:rPr lang="en-US" dirty="0"/>
              <a:t> c</a:t>
            </a:r>
            <a:r>
              <a:rPr lang="vi-VN" dirty="0"/>
              <a:t>ác chiến lược </a:t>
            </a:r>
            <a:r>
              <a:rPr lang="en-US" dirty="0" err="1"/>
              <a:t>để</a:t>
            </a:r>
            <a:r>
              <a:rPr lang="en-US" dirty="0"/>
              <a:t> </a:t>
            </a:r>
            <a:r>
              <a:rPr lang="vi-VN" dirty="0"/>
              <a:t>đạt mục tiêu</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vi-VN" dirty="0"/>
              <a:t>Chi phí triển khai chương trình AMS </a:t>
            </a:r>
          </a:p>
          <a:p>
            <a:pPr marL="914400" lvl="1" indent="-457200">
              <a:buFont typeface=".AppleSystemUIFont"/>
              <a:buChar char="-"/>
            </a:pPr>
            <a:r>
              <a:rPr lang="vi-VN" dirty="0"/>
              <a:t>Chi phí duy trì (ví dụ, 0,3 bác sĩ FTE và 1 dược sĩ FTE/100 giường bệnh)</a:t>
            </a:r>
          </a:p>
          <a:p>
            <a:pPr marL="914400" lvl="1" indent="-457200">
              <a:buFont typeface=".AppleSystemUIFont"/>
              <a:buChar char="-"/>
            </a:pPr>
            <a:r>
              <a:rPr lang="vi-VN" dirty="0"/>
              <a:t>Chi phí một lần (ví dụ: đầu tư vào cơ sở hạ tầng CNTT và/hoặc phòng thí nghiệm vi sinh)</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vi-VN" dirty="0"/>
              <a:t>Chương trình AMS có thể giúp bệnh viện tiết kiệm bao nhiêu chi phí?</a:t>
            </a:r>
          </a:p>
          <a:p>
            <a:pPr marL="914400" lvl="1" indent="-457200">
              <a:buFont typeface=".AppleSystemUIFont"/>
              <a:buChar char="-"/>
            </a:pPr>
            <a:r>
              <a:rPr lang="vi-VN" dirty="0"/>
              <a:t>Ước tính </a:t>
            </a:r>
            <a:r>
              <a:rPr lang="en-US" dirty="0" err="1"/>
              <a:t>khoản</a:t>
            </a:r>
            <a:r>
              <a:rPr lang="en-US" dirty="0"/>
              <a:t> </a:t>
            </a:r>
            <a:r>
              <a:rPr lang="vi-VN" dirty="0"/>
              <a:t>tiết kiệm dự kiến (ví dụ, nếu giảm được 10%-20% chi phí kháng sinh, bệnh viện có thể tiết kiệm hơn 60.000 US</a:t>
            </a:r>
            <a:r>
              <a:rPr lang="en-US" dirty="0"/>
              <a:t>D/</a:t>
            </a:r>
            <a:r>
              <a:rPr lang="vi-VN" dirty="0"/>
              <a:t>năm trên 300 giường bệnh)</a:t>
            </a:r>
          </a:p>
        </p:txBody>
      </p:sp>
      <p:sp>
        <p:nvSpPr>
          <p:cNvPr id="6" name="Rectangle 5"/>
          <p:cNvSpPr/>
          <p:nvPr/>
        </p:nvSpPr>
        <p:spPr>
          <a:xfrm>
            <a:off x="405290" y="5943600"/>
            <a:ext cx="8767354" cy="830997"/>
          </a:xfrm>
          <a:prstGeom prst="rect">
            <a:avLst/>
          </a:prstGeom>
        </p:spPr>
        <p:txBody>
          <a:bodyPr wrap="square">
            <a:spAutoFit/>
          </a:bodyPr>
          <a:lstStyle/>
          <a:p>
            <a:r>
              <a:rPr lang="vi-VN" sz="1200" dirty="0">
                <a:solidFill>
                  <a:schemeClr val="tx2"/>
                </a:solidFill>
              </a:rPr>
              <a:t>Mục đích: </a:t>
            </a:r>
            <a:r>
              <a:rPr lang="vi-VN" sz="1200" dirty="0"/>
              <a:t>Cung cấp thông tin chi tiết về nhân sự, chi phí và các thông tin khác liên quan đến chương trình AMS cùng với lợi tức đầu tư dự kiến</a:t>
            </a:r>
            <a:endParaRPr lang="en-NZ" sz="1200" dirty="0"/>
          </a:p>
          <a:p>
            <a:r>
              <a:rPr lang="vi-VN" sz="1200" dirty="0">
                <a:solidFill>
                  <a:schemeClr val="tx2"/>
                </a:solidFill>
              </a:rPr>
              <a:t>Các điểm chính:</a:t>
            </a:r>
            <a:r>
              <a:rPr lang="vi-VN" sz="1200" dirty="0"/>
              <a:t> Số tiền tiết kiệm nhờ chương trình AMS sẽ bù đắp cho chi phí nhân sự (tức là chương trình sẽ tự chi trả một phần hoặc toàn bộ chi phí nhờ việc giảm thiểu việc sử dụng kháng sinh)</a:t>
            </a:r>
          </a:p>
        </p:txBody>
      </p:sp>
      <p:cxnSp>
        <p:nvCxnSpPr>
          <p:cNvPr id="10" name="Straight Connector 9"/>
          <p:cNvCxnSpPr/>
          <p:nvPr/>
        </p:nvCxnSpPr>
        <p:spPr>
          <a:xfrm>
            <a:off x="261257" y="59436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304800"/>
            <a:ext cx="8382000" cy="1384995"/>
          </a:xfrm>
          <a:prstGeom prst="rect">
            <a:avLst/>
          </a:prstGeom>
        </p:spPr>
        <p:txBody>
          <a:bodyPr wrap="square">
            <a:spAutoFit/>
          </a:bodyPr>
          <a:lstStyle/>
          <a:p>
            <a:pPr algn="ctr"/>
            <a:r>
              <a:rPr lang="vi-VN" sz="2800" b="1" dirty="0">
                <a:solidFill>
                  <a:schemeClr val="tx2"/>
                </a:solidFill>
              </a:rPr>
              <a:t>[Nhập tên bệnh viện]</a:t>
            </a:r>
          </a:p>
          <a:p>
            <a:pPr algn="ctr"/>
            <a:r>
              <a:rPr lang="vi-VN" sz="2800" b="1" dirty="0">
                <a:solidFill>
                  <a:schemeClr val="tx2"/>
                </a:solidFill>
              </a:rPr>
              <a:t>Chương trình quản lý sử dụng thuốc kháng sinh</a:t>
            </a:r>
            <a:r>
              <a:rPr lang="en-US" sz="2800" b="1" dirty="0">
                <a:solidFill>
                  <a:schemeClr val="tx2"/>
                </a:solidFill>
              </a:rPr>
              <a:t> </a:t>
            </a:r>
            <a:r>
              <a:rPr lang="vi-VN" sz="2800" b="1" dirty="0">
                <a:solidFill>
                  <a:schemeClr val="tx2"/>
                </a:solidFill>
              </a:rPr>
              <a:t>(AMS)</a:t>
            </a:r>
          </a:p>
        </p:txBody>
      </p:sp>
      <p:sp>
        <p:nvSpPr>
          <p:cNvPr id="2" name="Rectangle 1"/>
          <p:cNvSpPr/>
          <p:nvPr/>
        </p:nvSpPr>
        <p:spPr>
          <a:xfrm>
            <a:off x="405290" y="5606595"/>
            <a:ext cx="7815943" cy="276998"/>
          </a:xfrm>
          <a:prstGeom prst="rect">
            <a:avLst/>
          </a:prstGeom>
        </p:spPr>
        <p:txBody>
          <a:bodyPr wrap="square">
            <a:spAutoFit/>
          </a:bodyPr>
          <a:lstStyle/>
          <a:p>
            <a:pPr lvl="0"/>
            <a:r>
              <a:rPr lang="vi-VN" sz="1200" dirty="0">
                <a:solidFill>
                  <a:prstClr val="black"/>
                </a:solidFill>
              </a:rPr>
              <a:t>AMS, quản lý sử dụng thuốc kháng vi sinh vật; FTE, tương đương toàn thời gian, CNTT, công nghệ thông tin.</a:t>
            </a:r>
          </a:p>
        </p:txBody>
      </p:sp>
    </p:spTree>
    <p:extLst>
      <p:ext uri="{BB962C8B-B14F-4D97-AF65-F5344CB8AC3E}">
        <p14:creationId xmlns:p14="http://schemas.microsoft.com/office/powerpoint/2010/main" val="383708094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7622</TotalTime>
  <Words>1630</Words>
  <Application>Microsoft Office PowerPoint</Application>
  <PresentationFormat>On-screen Show (4:3)</PresentationFormat>
  <Paragraphs>110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.AppleSystemUIFont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Huyen Nguyen</dc:creator>
  <dc:description>9Slide.vn</dc:description>
  <cp:lastModifiedBy>Betty Lin</cp:lastModifiedBy>
  <cp:revision>311</cp:revision>
  <dcterms:created xsi:type="dcterms:W3CDTF">2017-02-27T07:49:48Z</dcterms:created>
  <dcterms:modified xsi:type="dcterms:W3CDTF">2025-03-23T04:52:12Z</dcterms:modified>
  <cp:category>9Slide.vn</cp:category>
</cp:coreProperties>
</file>