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3" r:id="rId2"/>
    <p:sldId id="274" r:id="rId3"/>
    <p:sldId id="275" r:id="rId4"/>
    <p:sldId id="276" r:id="rId5"/>
    <p:sldId id="277" r:id="rId6"/>
    <p:sldId id="278" r:id="rId7"/>
    <p:sldId id="281" r:id="rId8"/>
    <p:sldId id="28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592" userDrawn="1">
          <p15:clr>
            <a:srgbClr val="A4A3A4"/>
          </p15:clr>
        </p15:guide>
        <p15:guide id="4" pos="56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FE47EE6-A2F0-13A5-8EE8-3661DB1849A6}" name="Medical Writer" initials="MW" userId="Medical Write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1" autoAdjust="0"/>
    <p:restoredTop sz="94652"/>
  </p:normalViewPr>
  <p:slideViewPr>
    <p:cSldViewPr>
      <p:cViewPr varScale="1">
        <p:scale>
          <a:sx n="75" d="100"/>
          <a:sy n="75" d="100"/>
        </p:scale>
        <p:origin x="1795" y="43"/>
      </p:cViewPr>
      <p:guideLst>
        <p:guide orient="horz" pos="2160"/>
        <p:guide pos="2880"/>
        <p:guide orient="horz" pos="2592"/>
        <p:guide pos="56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6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39875-F571-48E2-8E9F-C54D1DFBF9BF}" type="datetimeFigureOut">
              <a:rPr lang="en-NZ" smtClean="0"/>
              <a:t>27/02/2025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71BFE-2309-4134-8EEE-1BDA7AF307E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42734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71BFE-2309-4134-8EEE-1BDA7AF307E7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1896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71BFE-2309-4134-8EEE-1BDA7AF307E7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1896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71BFE-2309-4134-8EEE-1BDA7AF307E7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1896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71BFE-2309-4134-8EEE-1BDA7AF307E7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1896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71BFE-2309-4134-8EEE-1BDA7AF307E7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1896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71BFE-2309-4134-8EEE-1BDA7AF307E7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1896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71BFE-2309-4134-8EEE-1BDA7AF307E7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1896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F9FB-D40E-42B3-998F-52D4E6A53918}" type="datetimeFigureOut">
              <a:rPr lang="en-NZ" smtClean="0"/>
              <a:t>27/02/2025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0E1F-C133-4D97-8A1E-29F15D053A6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0058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F9FB-D40E-42B3-998F-52D4E6A53918}" type="datetimeFigureOut">
              <a:rPr lang="en-NZ" smtClean="0"/>
              <a:t>27/02/2025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0E1F-C133-4D97-8A1E-29F15D053A6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3744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F9FB-D40E-42B3-998F-52D4E6A53918}" type="datetimeFigureOut">
              <a:rPr lang="en-NZ" smtClean="0"/>
              <a:t>27/02/2025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0E1F-C133-4D97-8A1E-29F15D053A6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12259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F9FB-D40E-42B3-998F-52D4E6A53918}" type="datetimeFigureOut">
              <a:rPr lang="en-NZ" smtClean="0"/>
              <a:t>27/02/2025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0E1F-C133-4D97-8A1E-29F15D053A6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21203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F9FB-D40E-42B3-998F-52D4E6A53918}" type="datetimeFigureOut">
              <a:rPr lang="en-NZ" smtClean="0"/>
              <a:t>27/02/2025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0E1F-C133-4D97-8A1E-29F15D053A6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76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F9FB-D40E-42B3-998F-52D4E6A53918}" type="datetimeFigureOut">
              <a:rPr lang="en-NZ" smtClean="0"/>
              <a:t>27/02/2025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0E1F-C133-4D97-8A1E-29F15D053A6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7589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F9FB-D40E-42B3-998F-52D4E6A53918}" type="datetimeFigureOut">
              <a:rPr lang="en-NZ" smtClean="0"/>
              <a:t>27/02/2025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0E1F-C133-4D97-8A1E-29F15D053A6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1073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F9FB-D40E-42B3-998F-52D4E6A53918}" type="datetimeFigureOut">
              <a:rPr lang="en-NZ" smtClean="0"/>
              <a:t>27/02/2025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0E1F-C133-4D97-8A1E-29F15D053A6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25621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F9FB-D40E-42B3-998F-52D4E6A53918}" type="datetimeFigureOut">
              <a:rPr lang="en-NZ" smtClean="0"/>
              <a:t>27/02/2025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0E1F-C133-4D97-8A1E-29F15D053A6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82481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F9FB-D40E-42B3-998F-52D4E6A53918}" type="datetimeFigureOut">
              <a:rPr lang="en-NZ" smtClean="0"/>
              <a:t>27/02/2025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0E1F-C133-4D97-8A1E-29F15D053A6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05895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F9FB-D40E-42B3-998F-52D4E6A53918}" type="datetimeFigureOut">
              <a:rPr lang="en-NZ" smtClean="0"/>
              <a:t>27/02/2025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0E1F-C133-4D97-8A1E-29F15D053A6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6283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8F9FB-D40E-42B3-998F-52D4E6A53918}" type="datetimeFigureOut">
              <a:rPr lang="en-NZ" smtClean="0"/>
              <a:t>27/02/2025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A0E1F-C133-4D97-8A1E-29F15D053A6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1213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B24E0-4C1A-9B4C-91D5-F219AE9184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3" r="21837" b="442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411480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/>
          </a:p>
          <a:p>
            <a:pPr algn="ctr"/>
            <a:r>
              <a:rPr lang="en-US" altLang="zh-TW" sz="3200" b="1" dirty="0">
                <a:solidFill>
                  <a:schemeClr val="tx2"/>
                </a:solidFill>
              </a:rPr>
              <a:t>AMS</a:t>
            </a:r>
            <a:r>
              <a:rPr lang="zh-TW" altLang="en-US" sz="3200" b="1" dirty="0">
                <a:solidFill>
                  <a:schemeClr val="tx2"/>
                </a:solidFill>
              </a:rPr>
              <a:t>計畫業務案例</a:t>
            </a:r>
            <a:endParaRPr lang="en-NZ" sz="3600" b="1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F88A7-7D23-B848-8497-00FD829827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19600" cy="419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90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381" y="328446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sz="2800" b="1" dirty="0">
                <a:solidFill>
                  <a:schemeClr val="tx2"/>
                </a:solidFill>
              </a:rPr>
              <a:t>醫院中不當的抗生素使用 </a:t>
            </a:r>
          </a:p>
        </p:txBody>
      </p:sp>
      <p:sp>
        <p:nvSpPr>
          <p:cNvPr id="5" name="Rectangle 4"/>
          <p:cNvSpPr/>
          <p:nvPr/>
        </p:nvSpPr>
        <p:spPr>
          <a:xfrm>
            <a:off x="370114" y="1469572"/>
            <a:ext cx="828402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sz="2200" dirty="0"/>
              <a:t>在亞洲醫院中</a:t>
            </a:r>
            <a:r>
              <a:rPr lang="zh-TW" altLang="en-US" sz="2200" dirty="0"/>
              <a:t>，有</a:t>
            </a:r>
            <a:r>
              <a:rPr lang="zh-TW" sz="2200" dirty="0"/>
              <a:t>多達 50% 的抗生素使用是不當的</a:t>
            </a:r>
            <a:r>
              <a:rPr lang="zh-TW" sz="2200" baseline="30000" dirty="0"/>
              <a:t>1-2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sz="2200" dirty="0"/>
              <a:t>抗生素使用不當與高比例的抗生素抗藥性及更難治療的</a:t>
            </a:r>
            <a:br>
              <a:rPr lang="en-HK" altLang="zh-TW" sz="2200" dirty="0"/>
            </a:br>
            <a:r>
              <a:rPr lang="zh-TW" sz="2200" dirty="0"/>
              <a:t>感染有關</a:t>
            </a:r>
            <a:r>
              <a:rPr lang="zh-TW" sz="2200" baseline="30000" dirty="0"/>
              <a:t>3,4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sz="2200" dirty="0"/>
              <a:t>抗生素佔了醫院藥劑部成本的很大比例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200" dirty="0"/>
              <a:t>有需要</a:t>
            </a:r>
            <a:r>
              <a:rPr lang="zh-TW" sz="2200" dirty="0"/>
              <a:t>更適當地使用抗生素</a:t>
            </a:r>
            <a:r>
              <a:rPr lang="zh-TW" altLang="en-US" sz="2200" dirty="0"/>
              <a:t>，以</a:t>
            </a:r>
            <a:r>
              <a:rPr lang="zh-TW" sz="2200" dirty="0"/>
              <a:t>改善病患治療結果，減少抗生素抗藥性，並降低醫院成本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5181600"/>
            <a:ext cx="85571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sz="1200" dirty="0">
                <a:solidFill>
                  <a:schemeClr val="tx2"/>
                </a:solidFill>
              </a:rPr>
              <a:t>目的：</a:t>
            </a:r>
            <a:r>
              <a:rPr lang="zh-TW" altLang="en-US" sz="1200" dirty="0"/>
              <a:t>說明</a:t>
            </a:r>
            <a:r>
              <a:rPr lang="zh-TW" sz="1200" dirty="0"/>
              <a:t>在醫院內啟動或擴展抗生素管理計畫的主要原因（即改善病患結果、降低 AMR 並減少成本）</a:t>
            </a:r>
          </a:p>
          <a:p>
            <a:endParaRPr lang="en-NZ" sz="1200" dirty="0"/>
          </a:p>
          <a:p>
            <a:r>
              <a:rPr lang="zh-TW" sz="1200" dirty="0">
                <a:solidFill>
                  <a:srgbClr val="1F497D"/>
                </a:solidFill>
              </a:rPr>
              <a:t>重點</a:t>
            </a:r>
            <a:r>
              <a:rPr lang="zh-TW" sz="1200" dirty="0">
                <a:solidFill>
                  <a:prstClr val="black"/>
                </a:solidFill>
              </a:rPr>
              <a:t>：</a:t>
            </a:r>
            <a:r>
              <a:rPr lang="zh-TW" sz="1200" dirty="0"/>
              <a:t>利用文獻以及貴醫院內任何可用的數據，說明以下幾點：</a:t>
            </a:r>
          </a:p>
          <a:p>
            <a:r>
              <a:rPr lang="zh-TW" sz="1200" dirty="0"/>
              <a:t>1.</a:t>
            </a:r>
            <a:r>
              <a:rPr lang="en-HK" altLang="zh-TW" sz="1200" dirty="0"/>
              <a:t> </a:t>
            </a:r>
            <a:r>
              <a:rPr lang="zh-TW" sz="1200" dirty="0"/>
              <a:t>醫院經常開立抗生素</a:t>
            </a:r>
          </a:p>
          <a:p>
            <a:r>
              <a:rPr lang="zh-TW" sz="1200" dirty="0"/>
              <a:t>2.</a:t>
            </a:r>
            <a:r>
              <a:rPr lang="en-HK" altLang="zh-TW" sz="1200" dirty="0"/>
              <a:t> </a:t>
            </a:r>
            <a:r>
              <a:rPr lang="zh-TW" altLang="en-US" sz="1200" dirty="0"/>
              <a:t>大多數</a:t>
            </a:r>
            <a:r>
              <a:rPr lang="zh-TW" sz="1200" dirty="0"/>
              <a:t>抗生素使用</a:t>
            </a:r>
            <a:r>
              <a:rPr lang="zh-TW" altLang="en-US" sz="1200" dirty="0"/>
              <a:t>是</a:t>
            </a:r>
            <a:r>
              <a:rPr lang="zh-TW" sz="1200" dirty="0"/>
              <a:t>不當</a:t>
            </a:r>
            <a:r>
              <a:rPr lang="zh-TW" altLang="en-US" sz="1200" dirty="0"/>
              <a:t>的</a:t>
            </a:r>
            <a:endParaRPr lang="zh-TW" sz="1200" dirty="0"/>
          </a:p>
          <a:p>
            <a:r>
              <a:rPr lang="zh-TW" sz="1200" dirty="0"/>
              <a:t>3.</a:t>
            </a:r>
            <a:r>
              <a:rPr lang="en-HK" altLang="zh-TW" sz="1200" dirty="0"/>
              <a:t> </a:t>
            </a:r>
            <a:r>
              <a:rPr lang="zh-TW" altLang="en-US" sz="1200" dirty="0"/>
              <a:t>抗生素使用不當</a:t>
            </a:r>
            <a:r>
              <a:rPr lang="zh-TW" sz="1200" dirty="0"/>
              <a:t>導致醫院內出現問題</a:t>
            </a:r>
          </a:p>
          <a:p>
            <a:r>
              <a:rPr lang="zh-TW" sz="1200" dirty="0"/>
              <a:t>4.</a:t>
            </a:r>
            <a:r>
              <a:rPr lang="en-HK" altLang="zh-TW" sz="1200" dirty="0"/>
              <a:t> </a:t>
            </a:r>
            <a:r>
              <a:rPr lang="zh-TW" sz="1200" dirty="0"/>
              <a:t>這些問題需要解決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5105400"/>
            <a:ext cx="44958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800" y="4629090"/>
            <a:ext cx="845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ea typeface="Times New Roman"/>
                <a:cs typeface="Vrinda"/>
              </a:rPr>
              <a:t>1.</a:t>
            </a:r>
            <a:r>
              <a:rPr lang="en-NZ" sz="1000" dirty="0">
                <a:ea typeface="Times New Roman"/>
                <a:cs typeface="Vrinda"/>
              </a:rPr>
              <a:t> Hsu LY, et al. </a:t>
            </a:r>
            <a:r>
              <a:rPr lang="en-NZ" sz="1000" i="1" dirty="0" err="1">
                <a:ea typeface="Times New Roman"/>
                <a:cs typeface="Vrinda"/>
              </a:rPr>
              <a:t>Microbiol</a:t>
            </a:r>
            <a:r>
              <a:rPr lang="en-NZ" sz="1000" i="1" dirty="0">
                <a:ea typeface="Times New Roman"/>
                <a:cs typeface="Vrinda"/>
              </a:rPr>
              <a:t> Rev </a:t>
            </a:r>
            <a:r>
              <a:rPr lang="en-NZ" sz="1000" dirty="0">
                <a:ea typeface="Times New Roman"/>
                <a:cs typeface="Vrinda"/>
              </a:rPr>
              <a:t>2017;30:1-22. </a:t>
            </a:r>
            <a:r>
              <a:rPr lang="en-NZ" sz="1000" b="1" dirty="0">
                <a:ea typeface="Times New Roman"/>
                <a:cs typeface="Vrinda"/>
              </a:rPr>
              <a:t>2.</a:t>
            </a:r>
            <a:r>
              <a:rPr lang="en-NZ" sz="1000" dirty="0">
                <a:ea typeface="Times New Roman"/>
                <a:cs typeface="Vrinda"/>
              </a:rPr>
              <a:t> Teo J, et al. </a:t>
            </a:r>
            <a:r>
              <a:rPr lang="fr-FR" sz="1000" i="1" dirty="0" err="1">
                <a:ea typeface="Times New Roman"/>
                <a:cs typeface="Vrinda"/>
              </a:rPr>
              <a:t>Eur</a:t>
            </a:r>
            <a:r>
              <a:rPr lang="fr-FR" sz="1000" i="1" dirty="0">
                <a:ea typeface="Times New Roman"/>
                <a:cs typeface="Vrinda"/>
              </a:rPr>
              <a:t> J Clin </a:t>
            </a:r>
            <a:r>
              <a:rPr lang="fr-FR" sz="1000" i="1" dirty="0" err="1">
                <a:ea typeface="Times New Roman"/>
                <a:cs typeface="Vrinda"/>
              </a:rPr>
              <a:t>Microbiol</a:t>
            </a:r>
            <a:r>
              <a:rPr lang="fr-FR" sz="1000" i="1" dirty="0">
                <a:ea typeface="Times New Roman"/>
                <a:cs typeface="Vrinda"/>
              </a:rPr>
              <a:t> Infect Dis </a:t>
            </a:r>
            <a:r>
              <a:rPr lang="fr-FR" sz="1000" dirty="0">
                <a:ea typeface="Times New Roman"/>
                <a:cs typeface="Vrinda"/>
              </a:rPr>
              <a:t>2012;31:947-955</a:t>
            </a:r>
            <a:r>
              <a:rPr lang="en-NZ" sz="1000" dirty="0">
                <a:ea typeface="Times New Roman"/>
                <a:cs typeface="Vrinda"/>
              </a:rPr>
              <a:t>. </a:t>
            </a:r>
            <a:r>
              <a:rPr lang="en-NZ" sz="1000" b="1" dirty="0">
                <a:ea typeface="Times New Roman"/>
                <a:cs typeface="Vrinda"/>
              </a:rPr>
              <a:t>3.</a:t>
            </a:r>
            <a:r>
              <a:rPr lang="en-NZ" sz="1000" dirty="0">
                <a:ea typeface="Times New Roman"/>
                <a:cs typeface="Vrinda"/>
              </a:rPr>
              <a:t> </a:t>
            </a:r>
            <a:r>
              <a:rPr lang="en-US" sz="1000" dirty="0" err="1">
                <a:ea typeface="Times New Roman"/>
                <a:cs typeface="Vrinda"/>
              </a:rPr>
              <a:t>Garau</a:t>
            </a:r>
            <a:r>
              <a:rPr lang="en-US" sz="1000" dirty="0">
                <a:ea typeface="Times New Roman"/>
                <a:cs typeface="Vrinda"/>
              </a:rPr>
              <a:t> J, et al. </a:t>
            </a:r>
            <a:r>
              <a:rPr lang="en-US" sz="1000" i="1" dirty="0">
                <a:ea typeface="Times New Roman"/>
                <a:cs typeface="Vrinda"/>
              </a:rPr>
              <a:t>J Glob </a:t>
            </a:r>
            <a:r>
              <a:rPr lang="en-US" sz="1000" i="1" dirty="0" err="1">
                <a:ea typeface="Times New Roman"/>
                <a:cs typeface="Vrinda"/>
              </a:rPr>
              <a:t>Antimicrob</a:t>
            </a:r>
            <a:r>
              <a:rPr lang="en-US" sz="1000" i="1" dirty="0">
                <a:ea typeface="Times New Roman"/>
                <a:cs typeface="Vrinda"/>
              </a:rPr>
              <a:t> Resist </a:t>
            </a:r>
            <a:r>
              <a:rPr lang="en-US" sz="1000" dirty="0">
                <a:ea typeface="Times New Roman"/>
                <a:cs typeface="Vrinda"/>
              </a:rPr>
              <a:t>2014;2:245-253</a:t>
            </a:r>
            <a:r>
              <a:rPr lang="fr-FR" sz="1000" dirty="0">
                <a:ea typeface="Times New Roman"/>
                <a:cs typeface="Vrinda"/>
              </a:rPr>
              <a:t>.</a:t>
            </a:r>
            <a:r>
              <a:rPr lang="en-NZ" sz="1000" dirty="0">
                <a:ea typeface="Times New Roman"/>
                <a:cs typeface="Vrinda"/>
              </a:rPr>
              <a:t> </a:t>
            </a:r>
            <a:r>
              <a:rPr lang="en-NZ" sz="1000" b="1" dirty="0">
                <a:ea typeface="Times New Roman"/>
                <a:cs typeface="Vrinda"/>
              </a:rPr>
              <a:t>4.</a:t>
            </a:r>
            <a:r>
              <a:rPr lang="en-NZ" sz="1000" dirty="0">
                <a:ea typeface="Times New Roman"/>
                <a:cs typeface="Vrinda"/>
              </a:rPr>
              <a:t> </a:t>
            </a:r>
            <a:r>
              <a:rPr lang="en-NZ" sz="1000" dirty="0" err="1">
                <a:ea typeface="Times New Roman"/>
                <a:cs typeface="Vrinda"/>
              </a:rPr>
              <a:t>Ventola</a:t>
            </a:r>
            <a:r>
              <a:rPr lang="en-NZ" sz="1000" dirty="0">
                <a:ea typeface="Times New Roman"/>
                <a:cs typeface="Vrinda"/>
              </a:rPr>
              <a:t> CL. </a:t>
            </a:r>
            <a:r>
              <a:rPr lang="en-NZ" sz="1000" i="1" dirty="0">
                <a:ea typeface="Times New Roman"/>
                <a:cs typeface="Vrinda"/>
              </a:rPr>
              <a:t>P T</a:t>
            </a:r>
            <a:r>
              <a:rPr lang="en-NZ" sz="1000" dirty="0">
                <a:ea typeface="Times New Roman"/>
                <a:cs typeface="Vrinda"/>
              </a:rPr>
              <a:t> 2015;40:277-283.</a:t>
            </a:r>
            <a:endParaRPr lang="en-NZ" sz="1000" dirty="0"/>
          </a:p>
        </p:txBody>
      </p:sp>
    </p:spTree>
    <p:extLst>
      <p:ext uri="{BB962C8B-B14F-4D97-AF65-F5344CB8AC3E}">
        <p14:creationId xmlns:p14="http://schemas.microsoft.com/office/powerpoint/2010/main" val="2707846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16032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HK" sz="2800" b="1" dirty="0">
                <a:solidFill>
                  <a:schemeClr val="tx2"/>
                </a:solidFill>
              </a:rPr>
              <a:t>不當使用抗生素的範例</a:t>
            </a:r>
            <a:r>
              <a:rPr lang="zh-TW" sz="2800" b="1" dirty="0">
                <a:solidFill>
                  <a:schemeClr val="tx2"/>
                </a:solidFill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91883" y="1486011"/>
            <a:ext cx="7924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sz="2200" dirty="0"/>
              <a:t>治療非由細菌引起的症候群和症狀</a:t>
            </a:r>
            <a:r>
              <a:rPr lang="zh-TW" sz="2200" baseline="30000" dirty="0"/>
              <a:t>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sz="2200" dirty="0"/>
              <a:t>根據反映移生或汙染而非感染的培養結果進行治療</a:t>
            </a:r>
            <a:r>
              <a:rPr lang="zh-TW" sz="2200" baseline="30000" dirty="0"/>
              <a:t>1,2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sz="2200" dirty="0"/>
              <a:t>在選擇抗生素時未考慮可能的病原菌和抗生素抗藥性模式</a:t>
            </a:r>
            <a:r>
              <a:rPr lang="zh-TW" sz="2200" baseline="30000" dirty="0"/>
              <a:t>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zh-HK" sz="2200" dirty="0"/>
              <a:t>不</a:t>
            </a:r>
            <a:r>
              <a:rPr lang="zh-TW" altLang="en-US" sz="2200" dirty="0"/>
              <a:t>必要地</a:t>
            </a:r>
            <a:r>
              <a:rPr lang="zh-TW" altLang="zh-HK" sz="2200" dirty="0"/>
              <a:t>使用</a:t>
            </a:r>
            <a:r>
              <a:rPr lang="zh-TW" sz="2200" dirty="0"/>
              <a:t>具有廣效活性的藥物（未根據培養結果縮窄效性）</a:t>
            </a:r>
            <a:r>
              <a:rPr lang="zh-TW" sz="2200" baseline="30000" dirty="0"/>
              <a:t>2,3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200" dirty="0"/>
              <a:t>處方的療程比實際需要長</a:t>
            </a:r>
            <a:r>
              <a:rPr lang="zh-TW" sz="2200" baseline="30000" dirty="0"/>
              <a:t>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sz="2200" dirty="0"/>
              <a:t>處方的劑量過低或過高</a:t>
            </a:r>
            <a:r>
              <a:rPr lang="zh-TW" sz="2200" baseline="30000" dirty="0"/>
              <a:t>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sz="2200" dirty="0"/>
              <a:t>在口服治療已經足夠的情況下，仍然為病患進行靜脈注射</a:t>
            </a:r>
            <a:br>
              <a:rPr lang="en-HK" altLang="zh-TW" sz="2200" dirty="0"/>
            </a:br>
            <a:r>
              <a:rPr lang="zh-TW" sz="2200" dirty="0"/>
              <a:t>治療</a:t>
            </a:r>
            <a:r>
              <a:rPr lang="zh-TW" sz="2200" baseline="30000" dirty="0"/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60960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sz="1200" dirty="0">
                <a:solidFill>
                  <a:schemeClr val="tx2"/>
                </a:solidFill>
              </a:rPr>
              <a:t>目的：</a:t>
            </a:r>
            <a:r>
              <a:rPr lang="zh-TW" sz="1200" dirty="0"/>
              <a:t>提供具體範例說明醫院內</a:t>
            </a:r>
            <a:r>
              <a:rPr lang="zh-TW" altLang="zh-HK" sz="1200" dirty="0"/>
              <a:t>不當使用抗生素的不同</a:t>
            </a:r>
            <a:r>
              <a:rPr lang="zh-TW" altLang="en-US" sz="1200" dirty="0"/>
              <a:t>情況</a:t>
            </a:r>
            <a:endParaRPr lang="en-NZ" sz="1200" dirty="0"/>
          </a:p>
          <a:p>
            <a:r>
              <a:rPr lang="zh-TW" sz="1200" dirty="0">
                <a:solidFill>
                  <a:schemeClr val="tx2"/>
                </a:solidFill>
              </a:rPr>
              <a:t>重點</a:t>
            </a:r>
            <a:r>
              <a:rPr lang="zh-TW" sz="1200" dirty="0"/>
              <a:t>：醫院內抗生素被不當使用的方式多種多樣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6019800"/>
            <a:ext cx="44958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5179758"/>
            <a:ext cx="8458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000" b="1" dirty="0">
                <a:ea typeface="Times New Roman"/>
                <a:cs typeface="Vrinda"/>
              </a:rPr>
              <a:t>1.</a:t>
            </a:r>
            <a:r>
              <a:rPr lang="en-NZ" sz="1000" dirty="0">
                <a:ea typeface="Times New Roman"/>
                <a:cs typeface="Vrinda"/>
              </a:rPr>
              <a:t> Hecker MT, et al. </a:t>
            </a:r>
            <a:r>
              <a:rPr lang="en-NZ" sz="1000" i="1" dirty="0">
                <a:ea typeface="Times New Roman"/>
                <a:cs typeface="Vrinda"/>
              </a:rPr>
              <a:t>Arch Intern Med </a:t>
            </a:r>
            <a:r>
              <a:rPr lang="en-NZ" sz="1000" dirty="0">
                <a:ea typeface="Times New Roman"/>
                <a:cs typeface="Vrinda"/>
              </a:rPr>
              <a:t>2003;163:972-978. </a:t>
            </a:r>
            <a:r>
              <a:rPr lang="en-NZ" sz="1000" b="1" dirty="0">
                <a:ea typeface="Times New Roman"/>
                <a:cs typeface="Vrinda"/>
              </a:rPr>
              <a:t>2.</a:t>
            </a:r>
            <a:r>
              <a:rPr lang="es-ES" sz="1000" b="1" dirty="0">
                <a:ea typeface="Times New Roman"/>
                <a:cs typeface="Vrinda"/>
              </a:rPr>
              <a:t> </a:t>
            </a:r>
            <a:r>
              <a:rPr lang="es-ES" sz="1000" dirty="0" err="1">
                <a:ea typeface="Times New Roman"/>
                <a:cs typeface="Vrinda"/>
              </a:rPr>
              <a:t>Leekha</a:t>
            </a:r>
            <a:r>
              <a:rPr lang="es-ES" sz="1000" dirty="0">
                <a:ea typeface="Times New Roman"/>
                <a:cs typeface="Vrinda"/>
              </a:rPr>
              <a:t>, et al. </a:t>
            </a:r>
            <a:r>
              <a:rPr lang="es-ES" sz="1000" i="1" dirty="0">
                <a:ea typeface="Times New Roman"/>
                <a:cs typeface="Vrinda"/>
              </a:rPr>
              <a:t>Mayo Clin </a:t>
            </a:r>
            <a:r>
              <a:rPr lang="es-ES" sz="1000" i="1" dirty="0" err="1">
                <a:ea typeface="Times New Roman"/>
                <a:cs typeface="Vrinda"/>
              </a:rPr>
              <a:t>Proc</a:t>
            </a:r>
            <a:r>
              <a:rPr lang="es-ES" sz="1000" dirty="0">
                <a:ea typeface="Times New Roman"/>
                <a:cs typeface="Vrinda"/>
              </a:rPr>
              <a:t> 2011;86:156-167. </a:t>
            </a:r>
            <a:r>
              <a:rPr lang="es-ES" sz="1000" b="1" dirty="0">
                <a:ea typeface="Times New Roman"/>
                <a:cs typeface="Vrinda"/>
              </a:rPr>
              <a:t>3.</a:t>
            </a:r>
            <a:r>
              <a:rPr lang="es-ES" sz="1000" dirty="0">
                <a:ea typeface="Times New Roman"/>
                <a:cs typeface="Vrinda"/>
              </a:rPr>
              <a:t> </a:t>
            </a:r>
            <a:r>
              <a:rPr lang="en-US" sz="1000" dirty="0">
                <a:ea typeface="Times New Roman"/>
                <a:cs typeface="Vrinda"/>
              </a:rPr>
              <a:t>Healthcare Infection Control Practices Advisory Committee. Antibiotic Stewardship Statement for Antibiotic Guidelines – The recommendations of the Healthcare Infection Control Practices Advisory Committee (</a:t>
            </a:r>
            <a:r>
              <a:rPr lang="en-US" sz="1000" dirty="0" err="1">
                <a:ea typeface="Times New Roman"/>
                <a:cs typeface="Vrinda"/>
              </a:rPr>
              <a:t>HICPAC</a:t>
            </a:r>
            <a:r>
              <a:rPr lang="en-US" sz="1000" dirty="0">
                <a:ea typeface="Times New Roman"/>
                <a:cs typeface="Vrinda"/>
              </a:rPr>
              <a:t>). 2016. Available at: https://www.cdc.gov/hicpac/media/pdfs/antibiotic-stewardship-statement-508.pdf . Accessed 25 October 2017. </a:t>
            </a:r>
            <a:r>
              <a:rPr lang="en-GB" sz="1000" b="1" dirty="0">
                <a:solidFill>
                  <a:prstClr val="black"/>
                </a:solidFill>
                <a:ea typeface="Times New Roman"/>
                <a:cs typeface="Vrinda"/>
              </a:rPr>
              <a:t>4. </a:t>
            </a:r>
            <a:r>
              <a:rPr lang="en-GB" sz="1000" dirty="0" err="1">
                <a:solidFill>
                  <a:prstClr val="black"/>
                </a:solidFill>
                <a:ea typeface="Times New Roman"/>
                <a:cs typeface="Vrinda"/>
              </a:rPr>
              <a:t>Barlam</a:t>
            </a:r>
            <a:r>
              <a:rPr lang="en-GB" sz="1000" dirty="0">
                <a:solidFill>
                  <a:prstClr val="black"/>
                </a:solidFill>
                <a:ea typeface="Times New Roman"/>
                <a:cs typeface="Vrinda"/>
              </a:rPr>
              <a:t> TF, et al.</a:t>
            </a:r>
            <a:r>
              <a:rPr lang="fr-FR" sz="1000" dirty="0">
                <a:solidFill>
                  <a:prstClr val="black"/>
                </a:solidFill>
                <a:ea typeface="Times New Roman"/>
                <a:cs typeface="Vrinda"/>
              </a:rPr>
              <a:t> </a:t>
            </a:r>
            <a:r>
              <a:rPr lang="fr-FR" sz="1000" i="1" dirty="0">
                <a:solidFill>
                  <a:prstClr val="black"/>
                </a:solidFill>
                <a:ea typeface="Times New Roman"/>
                <a:cs typeface="Vrinda"/>
              </a:rPr>
              <a:t>Clin Infect Dis </a:t>
            </a:r>
            <a:r>
              <a:rPr lang="fr-FR" sz="1000" dirty="0">
                <a:solidFill>
                  <a:prstClr val="black"/>
                </a:solidFill>
                <a:ea typeface="Times New Roman"/>
                <a:cs typeface="Vrinda"/>
              </a:rPr>
              <a:t>2016;62:e51-e77</a:t>
            </a:r>
            <a:r>
              <a:rPr lang="en-NZ" sz="1000" dirty="0">
                <a:solidFill>
                  <a:prstClr val="black"/>
                </a:solidFill>
                <a:ea typeface="Times New Roman"/>
                <a:cs typeface="Vrinda"/>
              </a:rPr>
              <a:t>.</a:t>
            </a:r>
            <a:endParaRPr lang="en-NZ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360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4A1CE6-8F57-4942-8690-0B5F88CDD4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88"/>
          <a:stretch/>
        </p:blipFill>
        <p:spPr>
          <a:xfrm>
            <a:off x="5410198" y="791340"/>
            <a:ext cx="3733801" cy="49998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3048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sz="2800" b="1">
                <a:solidFill>
                  <a:schemeClr val="tx2"/>
                </a:solidFill>
              </a:rPr>
              <a:t>抗生素管理 (AMS)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999" y="1480458"/>
            <a:ext cx="7696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zh-HK" sz="2000" dirty="0"/>
              <a:t>AMS </a:t>
            </a:r>
            <a:r>
              <a:rPr lang="zh-TW" altLang="en-US" sz="2000" dirty="0"/>
              <a:t>以</a:t>
            </a:r>
            <a:r>
              <a:rPr lang="zh-TW" altLang="zh-HK" sz="2000" dirty="0"/>
              <a:t>跨領域的管理方</a:t>
            </a:r>
            <a:r>
              <a:rPr lang="zh-TW" altLang="en-US" sz="2000" dirty="0"/>
              <a:t>式來</a:t>
            </a:r>
            <a:r>
              <a:rPr lang="zh-TW" altLang="zh-HK" sz="2000" dirty="0"/>
              <a:t>優化抗生素的使用，</a:t>
            </a:r>
            <a:r>
              <a:rPr lang="zh-TW" altLang="en-US" sz="2000" dirty="0"/>
              <a:t>方法是</a:t>
            </a:r>
            <a:r>
              <a:rPr lang="zh-TW" altLang="zh-HK" sz="2000" dirty="0"/>
              <a:t>透過鼓勵選擇最適當</a:t>
            </a:r>
            <a:r>
              <a:rPr lang="zh-TW" altLang="en-US" sz="2000" dirty="0"/>
              <a:t>的</a:t>
            </a:r>
            <a:r>
              <a:rPr lang="zh-TW" altLang="zh-HK" sz="2000" baseline="30000" dirty="0"/>
              <a:t>1</a:t>
            </a:r>
            <a:r>
              <a:rPr lang="zh-TW" altLang="zh-HK" sz="2000" dirty="0"/>
              <a:t>：</a:t>
            </a:r>
          </a:p>
          <a:p>
            <a:pPr marL="914400" lvl="1" indent="-457200">
              <a:buFont typeface=".AppleSystemUIFont"/>
              <a:buChar char="-"/>
            </a:pPr>
            <a:r>
              <a:rPr lang="zh-TW" altLang="zh-HK" sz="2000" dirty="0"/>
              <a:t>抗生素種類</a:t>
            </a:r>
          </a:p>
          <a:p>
            <a:pPr marL="914400" lvl="1" indent="-457200">
              <a:buFont typeface=".AppleSystemUIFont"/>
              <a:buChar char="-"/>
            </a:pPr>
            <a:r>
              <a:rPr lang="zh-TW" altLang="zh-HK" sz="2000" dirty="0"/>
              <a:t>劑量</a:t>
            </a:r>
          </a:p>
          <a:p>
            <a:pPr marL="914400" lvl="1" indent="-457200">
              <a:buFont typeface=".AppleSystemUIFont"/>
              <a:buChar char="-"/>
            </a:pPr>
            <a:r>
              <a:rPr lang="zh-TW" altLang="zh-HK" sz="2000" dirty="0"/>
              <a:t>給藥途徑</a:t>
            </a:r>
          </a:p>
          <a:p>
            <a:pPr marL="914400" lvl="1" indent="-457200">
              <a:buFont typeface=".AppleSystemUIFont"/>
              <a:buChar char="-"/>
            </a:pPr>
            <a:r>
              <a:rPr lang="zh-TW" altLang="zh-HK" sz="2000" dirty="0"/>
              <a:t>治療持續時間</a:t>
            </a:r>
            <a:endParaRPr lang="en-US" altLang="zh-TW" sz="2000" dirty="0"/>
          </a:p>
          <a:p>
            <a:pPr lvl="1"/>
            <a:endParaRPr lang="en-NZ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sz="2000" dirty="0"/>
              <a:t>目標包括</a:t>
            </a:r>
            <a:r>
              <a:rPr lang="zh-TW" sz="2000" baseline="30000" dirty="0"/>
              <a:t>1</a:t>
            </a:r>
            <a:r>
              <a:rPr lang="zh-TW" sz="2000" dirty="0"/>
              <a:t>：</a:t>
            </a:r>
          </a:p>
          <a:p>
            <a:pPr marL="914400" lvl="1" indent="-457200">
              <a:buFont typeface=".AppleSystemUIFont"/>
              <a:buChar char="-"/>
            </a:pPr>
            <a:r>
              <a:rPr lang="zh-TW" sz="2000" dirty="0"/>
              <a:t>改善臨床療效</a:t>
            </a:r>
          </a:p>
          <a:p>
            <a:pPr marL="914400" lvl="1" indent="-457200">
              <a:buFont typeface=".AppleSystemUIFont"/>
              <a:buChar char="-"/>
            </a:pPr>
            <a:r>
              <a:rPr lang="zh-TW" sz="2000" dirty="0"/>
              <a:t>降低抗生素抗藥性</a:t>
            </a:r>
          </a:p>
          <a:p>
            <a:pPr marL="914400" lvl="1" indent="-457200">
              <a:buFont typeface=".AppleSystemUIFont"/>
              <a:buChar char="-"/>
            </a:pPr>
            <a:r>
              <a:rPr lang="zh-TW" sz="2000" dirty="0"/>
              <a:t>降低醫療成本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5818909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sz="1200" dirty="0">
                <a:solidFill>
                  <a:schemeClr val="tx2"/>
                </a:solidFill>
              </a:rPr>
              <a:t>目的：</a:t>
            </a:r>
            <a:r>
              <a:rPr lang="zh-TW" sz="1200" dirty="0"/>
              <a:t>定義 AMS 及其目標</a:t>
            </a:r>
          </a:p>
          <a:p>
            <a:endParaRPr lang="en-NZ" sz="1200" dirty="0"/>
          </a:p>
          <a:p>
            <a:r>
              <a:rPr lang="zh-TW" sz="1200" dirty="0">
                <a:solidFill>
                  <a:schemeClr val="tx2"/>
                </a:solidFill>
              </a:rPr>
              <a:t>重點</a:t>
            </a:r>
            <a:r>
              <a:rPr lang="zh-TW" sz="1200" dirty="0"/>
              <a:t>：AMS 的目的</a:t>
            </a:r>
            <a:r>
              <a:rPr lang="zh-TW" altLang="en-US" sz="1200" dirty="0"/>
              <a:t>，</a:t>
            </a:r>
            <a:r>
              <a:rPr lang="zh-TW" sz="1200" dirty="0"/>
              <a:t>是透過優化抗生素的使用，來改善個別病患的治療效果與成本，</a:t>
            </a:r>
            <a:r>
              <a:rPr lang="zh-TW" altLang="en-US" sz="1200" dirty="0"/>
              <a:t>以期長遠而言</a:t>
            </a:r>
            <a:r>
              <a:rPr lang="zh-TW" altLang="zh-HK" sz="1200" dirty="0"/>
              <a:t>減少抗生素抗藥性及相關的醫療成本</a:t>
            </a:r>
            <a:endParaRPr lang="zh-TW" sz="1200" dirty="0">
              <a:highlight>
                <a:srgbClr val="FFFF00"/>
              </a:highligh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5791200"/>
            <a:ext cx="44958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0999" y="5237547"/>
            <a:ext cx="785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b="1" dirty="0">
              <a:ea typeface="Times New Roman"/>
              <a:cs typeface="Vrinda"/>
            </a:endParaRPr>
          </a:p>
          <a:p>
            <a:r>
              <a:rPr lang="zh-TW" sz="1000" b="1" dirty="0">
                <a:ea typeface="Times New Roman"/>
                <a:cs typeface="Vrinda"/>
              </a:rPr>
              <a:t>1.</a:t>
            </a:r>
            <a:r>
              <a:rPr lang="en-HK" altLang="zh-TW" sz="1000" b="1" dirty="0">
                <a:ea typeface="Times New Roman"/>
                <a:cs typeface="Vrinda"/>
              </a:rPr>
              <a:t> </a:t>
            </a:r>
            <a:r>
              <a:rPr lang="zh-TW" sz="1000" dirty="0">
                <a:ea typeface="Times New Roman"/>
                <a:cs typeface="Vrinda"/>
              </a:rPr>
              <a:t>Barlam TF, et al.</a:t>
            </a:r>
            <a:r>
              <a:rPr lang="zh-TW" sz="1000" i="1" dirty="0">
                <a:ea typeface="Times New Roman"/>
                <a:cs typeface="Vrinda"/>
              </a:rPr>
              <a:t>Clin Infect Dis </a:t>
            </a:r>
            <a:r>
              <a:rPr lang="zh-TW" sz="1000" dirty="0">
                <a:ea typeface="Times New Roman"/>
                <a:cs typeface="Vrinda"/>
              </a:rPr>
              <a:t>2016;62:e51-e77.</a:t>
            </a:r>
          </a:p>
        </p:txBody>
      </p:sp>
    </p:spTree>
    <p:extLst>
      <p:ext uri="{BB962C8B-B14F-4D97-AF65-F5344CB8AC3E}">
        <p14:creationId xmlns:p14="http://schemas.microsoft.com/office/powerpoint/2010/main" val="937198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336746D-27B8-F44B-AF03-BC4D36B47B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18" y="1371600"/>
            <a:ext cx="2876596" cy="28765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3048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sz="2800" b="1">
                <a:solidFill>
                  <a:schemeClr val="tx2"/>
                </a:solidFill>
              </a:rPr>
              <a:t>抗生素管理 (AMS) 計畫</a:t>
            </a:r>
          </a:p>
        </p:txBody>
      </p:sp>
      <p:sp>
        <p:nvSpPr>
          <p:cNvPr id="5" name="Rectangle 4"/>
          <p:cNvSpPr/>
          <p:nvPr/>
        </p:nvSpPr>
        <p:spPr>
          <a:xfrm>
            <a:off x="370116" y="1218712"/>
            <a:ext cx="648788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sz="2000" dirty="0"/>
              <a:t>建立醫院 AMS 計畫是為了</a:t>
            </a:r>
            <a:r>
              <a:rPr lang="zh-TW" sz="2000" baseline="30000" dirty="0"/>
              <a:t>1</a:t>
            </a:r>
            <a:r>
              <a:rPr lang="zh-TW" sz="2000" dirty="0"/>
              <a:t>：</a:t>
            </a:r>
          </a:p>
          <a:p>
            <a:pPr marL="914400" lvl="1" indent="-457200">
              <a:buFont typeface=".AppleSystemUIFont"/>
              <a:buChar char="-"/>
            </a:pPr>
            <a:r>
              <a:rPr lang="zh-TW" sz="2000" dirty="0"/>
              <a:t>改善抗生素的使用</a:t>
            </a:r>
          </a:p>
          <a:p>
            <a:pPr marL="914400" lvl="1" indent="-457200">
              <a:buFont typeface=".AppleSystemUIFont"/>
              <a:buChar char="-"/>
            </a:pPr>
            <a:r>
              <a:rPr lang="zh-TW" sz="2000" dirty="0"/>
              <a:t>提升病患的照護品質</a:t>
            </a:r>
          </a:p>
          <a:p>
            <a:pPr marL="914400" lvl="1" indent="-457200">
              <a:buFont typeface=".AppleSystemUIFont"/>
              <a:buChar char="-"/>
            </a:pPr>
            <a:r>
              <a:rPr lang="zh-TW" sz="2000" dirty="0"/>
              <a:t>降低抗生素抗藥性</a:t>
            </a:r>
          </a:p>
          <a:p>
            <a:pPr marL="914400" lvl="1" indent="-457200">
              <a:buFont typeface=".AppleSystemUIFont"/>
              <a:buChar char="-"/>
            </a:pPr>
            <a:r>
              <a:rPr lang="zh-TW" sz="2000" dirty="0"/>
              <a:t>降低抗生素成本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sz="2000" dirty="0"/>
              <a:t>建立醫院 AMS 計畫需要</a:t>
            </a:r>
            <a:r>
              <a:rPr lang="zh-TW" sz="2000" baseline="30000" dirty="0">
                <a:solidFill>
                  <a:prstClr val="black"/>
                </a:solidFill>
              </a:rPr>
              <a:t>1</a:t>
            </a:r>
            <a:r>
              <a:rPr lang="zh-TW" sz="2000" dirty="0"/>
              <a:t>： </a:t>
            </a:r>
          </a:p>
          <a:p>
            <a:pPr marL="914400" lvl="1" indent="-457200">
              <a:buFont typeface=".AppleSystemUIFont"/>
              <a:buChar char="-"/>
            </a:pPr>
            <a:r>
              <a:rPr lang="zh-TW" sz="2000" dirty="0"/>
              <a:t>一支由醫師、藥師及其他醫院人員組成的</a:t>
            </a:r>
            <a:endParaRPr lang="en-HK" altLang="zh-TW" sz="2000" dirty="0"/>
          </a:p>
          <a:p>
            <a:pPr lvl="1"/>
            <a:r>
              <a:rPr lang="en-HK" altLang="zh-TW" sz="2000" dirty="0"/>
              <a:t>	</a:t>
            </a:r>
            <a:r>
              <a:rPr lang="zh-TW" sz="2000" dirty="0"/>
              <a:t>跨領域團隊</a:t>
            </a:r>
          </a:p>
          <a:p>
            <a:pPr marL="914400" lvl="1" indent="-457200">
              <a:buFont typeface=".AppleSystemUIFont"/>
              <a:buChar char="-"/>
            </a:pPr>
            <a:r>
              <a:rPr lang="zh-TW" sz="2000" dirty="0"/>
              <a:t>醫院行政部門的支持</a:t>
            </a:r>
          </a:p>
          <a:p>
            <a:endParaRPr lang="en-NZ" sz="2000" dirty="0"/>
          </a:p>
        </p:txBody>
      </p:sp>
      <p:sp>
        <p:nvSpPr>
          <p:cNvPr id="6" name="Rectangle 5"/>
          <p:cNvSpPr/>
          <p:nvPr/>
        </p:nvSpPr>
        <p:spPr>
          <a:xfrm>
            <a:off x="304800" y="60198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sz="1200" dirty="0">
                <a:solidFill>
                  <a:schemeClr val="tx2"/>
                </a:solidFill>
              </a:rPr>
              <a:t>目的：</a:t>
            </a:r>
            <a:r>
              <a:rPr lang="zh-TW" sz="1200" dirty="0"/>
              <a:t>說明為何醫院需要 AMS 計畫</a:t>
            </a:r>
            <a:r>
              <a:rPr lang="zh-TW" altLang="en-US" sz="1200" dirty="0"/>
              <a:t>，</a:t>
            </a:r>
            <a:r>
              <a:rPr lang="zh-TW" sz="1200" dirty="0"/>
              <a:t>以及成功實施 AMS 計畫的必要條件</a:t>
            </a:r>
          </a:p>
          <a:p>
            <a:endParaRPr lang="en-NZ" sz="1200" dirty="0"/>
          </a:p>
          <a:p>
            <a:r>
              <a:rPr lang="zh-TW" sz="1200" dirty="0">
                <a:solidFill>
                  <a:schemeClr val="tx2"/>
                </a:solidFill>
              </a:rPr>
              <a:t>重點</a:t>
            </a:r>
            <a:r>
              <a:rPr lang="zh-TW" sz="1200" dirty="0"/>
              <a:t>：跨領域團隊與醫院領導階層的支持對 AMS 計畫的成功至關重要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5759879"/>
            <a:ext cx="44958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1000" y="5383698"/>
            <a:ext cx="8305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000" b="1" dirty="0">
                <a:ea typeface="Times New Roman"/>
                <a:cs typeface="Vrinda"/>
              </a:rPr>
              <a:t>1.</a:t>
            </a:r>
            <a:r>
              <a:rPr lang="en-HK" altLang="zh-TW" sz="1000" b="1" dirty="0">
                <a:ea typeface="Times New Roman"/>
                <a:cs typeface="Vrinda"/>
              </a:rPr>
              <a:t> </a:t>
            </a:r>
            <a:r>
              <a:rPr lang="zh-TW" sz="1000" dirty="0">
                <a:ea typeface="Times New Roman"/>
                <a:cs typeface="Vrinda"/>
              </a:rPr>
              <a:t>Barlam TF, et al.</a:t>
            </a:r>
            <a:r>
              <a:rPr lang="zh-TW" sz="1000" i="1" dirty="0">
                <a:ea typeface="Times New Roman"/>
                <a:cs typeface="Vrinda"/>
              </a:rPr>
              <a:t>Clin Infect Dis </a:t>
            </a:r>
            <a:r>
              <a:rPr lang="zh-TW" sz="1000" dirty="0">
                <a:ea typeface="Times New Roman"/>
                <a:cs typeface="Vrinda"/>
              </a:rPr>
              <a:t>2016;62:e51-e77.</a:t>
            </a:r>
          </a:p>
        </p:txBody>
      </p:sp>
    </p:spTree>
    <p:extLst>
      <p:ext uri="{BB962C8B-B14F-4D97-AF65-F5344CB8AC3E}">
        <p14:creationId xmlns:p14="http://schemas.microsoft.com/office/powerpoint/2010/main" val="1169665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sz="2800" b="1">
                <a:solidFill>
                  <a:schemeClr val="tx2"/>
                </a:solidFill>
              </a:rPr>
              <a:t>抗生素管理 (AMS) 策略</a:t>
            </a:r>
          </a:p>
        </p:txBody>
      </p:sp>
      <p:sp>
        <p:nvSpPr>
          <p:cNvPr id="5" name="Rectangle 4"/>
          <p:cNvSpPr/>
          <p:nvPr/>
        </p:nvSpPr>
        <p:spPr>
          <a:xfrm>
            <a:off x="348344" y="1493889"/>
            <a:ext cx="7315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sz="2000" dirty="0"/>
              <a:t>核心策略</a:t>
            </a:r>
            <a:r>
              <a:rPr lang="zh-TW" sz="2000" baseline="30000" dirty="0"/>
              <a:t>1</a:t>
            </a:r>
            <a:r>
              <a:rPr lang="zh-TW" sz="2000" dirty="0"/>
              <a:t>：</a:t>
            </a:r>
          </a:p>
          <a:p>
            <a:pPr marL="914400" lvl="1" indent="-457200">
              <a:buFont typeface=".AppleSystemUIFont"/>
              <a:buChar char="-"/>
            </a:pPr>
            <a:r>
              <a:rPr lang="zh-TW" sz="2000" dirty="0"/>
              <a:t>前瞻性稽核和回饋</a:t>
            </a:r>
          </a:p>
          <a:p>
            <a:pPr marL="914400" lvl="1" indent="-457200">
              <a:buFont typeface=".AppleSystemUIFont"/>
              <a:buChar char="-"/>
            </a:pPr>
            <a:r>
              <a:rPr lang="zh-TW" sz="2000" dirty="0"/>
              <a:t>處方集限制與</a:t>
            </a:r>
            <a:r>
              <a:rPr lang="zh-TW" altLang="en-US" sz="2000" dirty="0"/>
              <a:t>事先授權 （</a:t>
            </a:r>
            <a:r>
              <a:rPr lang="en-HK" altLang="zh-TW" sz="2000" dirty="0"/>
              <a:t>preauthorization</a:t>
            </a:r>
            <a:r>
              <a:rPr lang="zh-TW" altLang="en-HK" sz="2000" dirty="0"/>
              <a:t>）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HK" altLang="zh-TW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sz="2000" dirty="0"/>
              <a:t>其他策略</a:t>
            </a:r>
            <a:r>
              <a:rPr lang="zh-TW" sz="2000" baseline="30000" dirty="0"/>
              <a:t>1</a:t>
            </a:r>
            <a:r>
              <a:rPr lang="zh-TW" sz="2000" dirty="0"/>
              <a:t>：</a:t>
            </a:r>
          </a:p>
          <a:p>
            <a:pPr marL="914400" lvl="1" indent="-457200">
              <a:buFont typeface=".AppleSystemUIFont"/>
              <a:buChar char="-"/>
            </a:pPr>
            <a:r>
              <a:rPr lang="zh-TW" sz="2000" dirty="0"/>
              <a:t>指引與臨床</a:t>
            </a:r>
            <a:r>
              <a:rPr lang="zh-TW" altLang="en-US" sz="2000" dirty="0"/>
              <a:t>路</a:t>
            </a:r>
            <a:r>
              <a:rPr lang="zh-TW" sz="2000" dirty="0"/>
              <a:t>徑</a:t>
            </a:r>
          </a:p>
          <a:p>
            <a:pPr marL="914400" lvl="1" indent="-457200">
              <a:buFont typeface=".AppleSystemUIFont"/>
              <a:buChar char="-"/>
            </a:pPr>
            <a:r>
              <a:rPr lang="zh-TW" sz="2000" dirty="0"/>
              <a:t>劑量最佳化</a:t>
            </a:r>
          </a:p>
          <a:p>
            <a:pPr marL="914400" lvl="1" indent="-457200">
              <a:buFont typeface=".AppleSystemUIFont"/>
              <a:buChar char="-"/>
            </a:pPr>
            <a:r>
              <a:rPr lang="zh-TW" sz="2000" dirty="0"/>
              <a:t>靜脈注射治療轉換為口服治療</a:t>
            </a:r>
          </a:p>
          <a:p>
            <a:pPr marL="914400" lvl="1" indent="-457200">
              <a:buFont typeface=".AppleSystemUIFont"/>
              <a:buChar char="-"/>
            </a:pPr>
            <a:r>
              <a:rPr lang="zh-TW" altLang="en-US" sz="2000" dirty="0"/>
              <a:t>電腦化臨床決策支援系統</a:t>
            </a:r>
            <a:endParaRPr lang="en-US" altLang="zh-TW" sz="2000" dirty="0"/>
          </a:p>
          <a:p>
            <a:pPr marL="914400" lvl="1" indent="-457200">
              <a:buFont typeface=".AppleSystemUIFont"/>
              <a:buChar char="-"/>
            </a:pPr>
            <a:r>
              <a:rPr lang="zh-TW" sz="2000" dirty="0"/>
              <a:t>教育</a:t>
            </a:r>
          </a:p>
          <a:p>
            <a:endParaRPr lang="en-NZ" sz="2000" dirty="0"/>
          </a:p>
        </p:txBody>
      </p:sp>
      <p:sp>
        <p:nvSpPr>
          <p:cNvPr id="6" name="Rectangle 5"/>
          <p:cNvSpPr/>
          <p:nvPr/>
        </p:nvSpPr>
        <p:spPr>
          <a:xfrm>
            <a:off x="304800" y="5742756"/>
            <a:ext cx="830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sz="1200" dirty="0">
                <a:solidFill>
                  <a:schemeClr val="tx2"/>
                </a:solidFill>
              </a:rPr>
              <a:t>目的</a:t>
            </a:r>
            <a:r>
              <a:rPr lang="zh-CN" altLang="en-US" sz="1200" dirty="0">
                <a:solidFill>
                  <a:schemeClr val="tx2"/>
                </a:solidFill>
              </a:rPr>
              <a:t>：</a:t>
            </a:r>
            <a:r>
              <a:rPr lang="zh-TW" altLang="zh-HK" sz="1200" dirty="0"/>
              <a:t>列出</a:t>
            </a:r>
            <a:r>
              <a:rPr lang="zh-TW" altLang="en-US" sz="1200" dirty="0"/>
              <a:t>實現</a:t>
            </a:r>
            <a:r>
              <a:rPr lang="zh-TW" altLang="zh-HK" sz="1200" dirty="0"/>
              <a:t> AMS 計畫</a:t>
            </a:r>
            <a:r>
              <a:rPr lang="zh-TW" altLang="en-US" sz="1200" dirty="0"/>
              <a:t>目標的</a:t>
            </a:r>
            <a:r>
              <a:rPr lang="zh-TW" altLang="zh-HK" sz="1200" dirty="0"/>
              <a:t>具體策略</a:t>
            </a:r>
            <a:endParaRPr lang="en-US" altLang="zh-TW" sz="1200" dirty="0"/>
          </a:p>
          <a:p>
            <a:endParaRPr lang="en-NZ" sz="1200" dirty="0"/>
          </a:p>
          <a:p>
            <a:r>
              <a:rPr lang="zh-TW" sz="1200" dirty="0">
                <a:solidFill>
                  <a:schemeClr val="tx2"/>
                </a:solidFill>
              </a:rPr>
              <a:t>重點</a:t>
            </a:r>
            <a:r>
              <a:rPr lang="zh-TW" sz="1200" dirty="0"/>
              <a:t>： </a:t>
            </a:r>
          </a:p>
          <a:p>
            <a:pPr marL="228600" indent="-228600">
              <a:buFont typeface="+mj-lt"/>
              <a:buAutoNum type="arabicPeriod"/>
            </a:pPr>
            <a:r>
              <a:rPr lang="zh-TW" sz="1200" dirty="0"/>
              <a:t>核心策略被認為是所有 AMS 計畫最重要且基本的組成部分</a:t>
            </a:r>
          </a:p>
          <a:p>
            <a:pPr marL="228600" indent="-228600">
              <a:buFont typeface="+mj-lt"/>
              <a:buAutoNum type="arabicPeriod"/>
            </a:pPr>
            <a:r>
              <a:rPr lang="zh-TW" sz="1200" dirty="0"/>
              <a:t>其他策略可納入計畫以進一步改善抗生素的使用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04800" y="5638800"/>
            <a:ext cx="44958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0114" y="5257800"/>
            <a:ext cx="7859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000" b="1" dirty="0">
                <a:ea typeface="Times New Roman"/>
                <a:cs typeface="Vrinda"/>
              </a:rPr>
              <a:t>1.</a:t>
            </a:r>
            <a:r>
              <a:rPr lang="en-US" altLang="zh-TW" sz="1000" b="1" dirty="0">
                <a:ea typeface="Times New Roman"/>
                <a:cs typeface="Vrinda"/>
              </a:rPr>
              <a:t> </a:t>
            </a:r>
            <a:r>
              <a:rPr lang="zh-TW" sz="1000" dirty="0">
                <a:ea typeface="Times New Roman"/>
                <a:cs typeface="Vrinda"/>
              </a:rPr>
              <a:t>Barlam TF, et al.</a:t>
            </a:r>
            <a:r>
              <a:rPr lang="zh-TW" sz="1000" i="1" dirty="0">
                <a:ea typeface="Times New Roman"/>
                <a:cs typeface="Vrinda"/>
              </a:rPr>
              <a:t>Clin Infect Dis </a:t>
            </a:r>
            <a:r>
              <a:rPr lang="zh-TW" sz="1000" dirty="0">
                <a:ea typeface="Times New Roman"/>
                <a:cs typeface="Vrinda"/>
              </a:rPr>
              <a:t>2016;62:e51-e77.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EA5D30-0A3D-654B-9E8F-709F9C40E7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460994"/>
            <a:ext cx="1600200" cy="243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8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sz="2800" b="1">
                <a:solidFill>
                  <a:schemeClr val="tx2"/>
                </a:solidFill>
              </a:rPr>
              <a:t>抗生素管理 (AMS) 計畫的影響</a:t>
            </a:r>
          </a:p>
        </p:txBody>
      </p:sp>
      <p:sp>
        <p:nvSpPr>
          <p:cNvPr id="5" name="Rectangle 4"/>
          <p:cNvSpPr/>
          <p:nvPr/>
        </p:nvSpPr>
        <p:spPr>
          <a:xfrm>
            <a:off x="359230" y="1208313"/>
            <a:ext cx="80227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dirty="0"/>
              <a:t>醫院 AMS 計畫已證明可減少：</a:t>
            </a:r>
          </a:p>
          <a:p>
            <a:pPr marL="914400" lvl="1" indent="-457200">
              <a:buFont typeface=".AppleSystemUIFont"/>
              <a:buChar char="-"/>
            </a:pPr>
            <a:r>
              <a:rPr lang="zh-TW" dirty="0"/>
              <a:t>約 10 % - 30 % 的抗生素使用量</a:t>
            </a:r>
            <a:r>
              <a:rPr lang="zh-TW" baseline="30000" dirty="0"/>
              <a:t>1,2</a:t>
            </a:r>
          </a:p>
          <a:p>
            <a:pPr marL="914400" lvl="1" indent="-457200">
              <a:buFont typeface=".AppleSystemUIFont"/>
              <a:buChar char="-"/>
            </a:pPr>
            <a:r>
              <a:rPr lang="zh-TW" dirty="0"/>
              <a:t>約 10 % - 80 % 的抗生素成本</a:t>
            </a:r>
            <a:r>
              <a:rPr lang="zh-TW" baseline="30000" dirty="0"/>
              <a:t>1-3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baseline="30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dirty="0"/>
              <a:t>新加坡中央醫院（&gt; 1,500 個床位的三級醫院）</a:t>
            </a:r>
          </a:p>
          <a:p>
            <a:pPr marL="914400" lvl="1" indent="-457200">
              <a:buFont typeface=".AppleSystemUIFont"/>
              <a:buChar char="-"/>
            </a:pPr>
            <a:r>
              <a:rPr lang="zh-TW" dirty="0"/>
              <a:t>稽核後抗生素使用量減少 10%，</a:t>
            </a:r>
            <a:r>
              <a:rPr lang="zh-TW" altLang="en-US" dirty="0"/>
              <a:t>使</a:t>
            </a:r>
            <a:r>
              <a:rPr lang="zh-TW" altLang="zh-HK" dirty="0"/>
              <a:t>抗生素成本在 1 年內節省 198,575 </a:t>
            </a:r>
            <a:r>
              <a:rPr lang="zh-TW" altLang="en-US" dirty="0"/>
              <a:t>新加坡幣</a:t>
            </a:r>
            <a:r>
              <a:rPr lang="zh-TW" altLang="zh-HK" baseline="30000" dirty="0"/>
              <a:t>4</a:t>
            </a:r>
            <a:endParaRPr lang="en-HK" altLang="zh-TW" baseline="30000" dirty="0"/>
          </a:p>
          <a:p>
            <a:endParaRPr lang="en-N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dirty="0"/>
              <a:t>泰國法政大學醫院（350 個床位的三級醫院）</a:t>
            </a:r>
          </a:p>
          <a:p>
            <a:pPr marL="914400" lvl="1" indent="-457200">
              <a:buFont typeface=".AppleSystemUIFont"/>
              <a:buChar char="-"/>
            </a:pPr>
            <a:r>
              <a:rPr lang="zh-TW" altLang="en-US" dirty="0"/>
              <a:t>抗生素使用量減少，使</a:t>
            </a:r>
            <a:r>
              <a:rPr lang="zh-TW" altLang="zh-HK" dirty="0"/>
              <a:t>抗生素成本在 </a:t>
            </a:r>
            <a:r>
              <a:rPr lang="en-US" altLang="zh-TW" dirty="0"/>
              <a:t>1 </a:t>
            </a:r>
            <a:r>
              <a:rPr lang="zh-TW" altLang="en-US" dirty="0"/>
              <a:t>年內</a:t>
            </a:r>
            <a:r>
              <a:rPr lang="zh-TW" altLang="zh-HK" dirty="0"/>
              <a:t>節省約</a:t>
            </a:r>
            <a:r>
              <a:rPr lang="en-US" altLang="zh-TW" dirty="0"/>
              <a:t> 32,231</a:t>
            </a:r>
            <a:r>
              <a:rPr lang="zh-HK" altLang="en-US" dirty="0"/>
              <a:t>美元</a:t>
            </a:r>
            <a:r>
              <a:rPr lang="en-US" altLang="zh-TW" baseline="30000" dirty="0"/>
              <a:t>5</a:t>
            </a:r>
            <a:endParaRPr lang="zh-TW" altLang="en-US" baseline="30000" dirty="0"/>
          </a:p>
        </p:txBody>
      </p:sp>
      <p:sp>
        <p:nvSpPr>
          <p:cNvPr id="6" name="Rectangle 5"/>
          <p:cNvSpPr/>
          <p:nvPr/>
        </p:nvSpPr>
        <p:spPr>
          <a:xfrm>
            <a:off x="304800" y="5874603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sz="1200">
                <a:solidFill>
                  <a:schemeClr val="tx2"/>
                </a:solidFill>
              </a:rPr>
              <a:t>目的：</a:t>
            </a:r>
            <a:r>
              <a:rPr lang="zh-TW" sz="1200"/>
              <a:t>提供 AMS 計畫的整體成效證據（醫院行政部門最關心成本效益），並展示類似地區醫院的成本節省案例</a:t>
            </a:r>
          </a:p>
          <a:p>
            <a:endParaRPr lang="en-NZ" sz="1200" dirty="0"/>
          </a:p>
          <a:p>
            <a:r>
              <a:rPr lang="zh-TW" sz="1200">
                <a:solidFill>
                  <a:schemeClr val="tx2"/>
                </a:solidFill>
              </a:rPr>
              <a:t>重點</a:t>
            </a:r>
            <a:r>
              <a:rPr lang="zh-TW" sz="1200"/>
              <a:t>：減少抗生素的使用可大幅降低藥劑部成本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8728" y="5791200"/>
            <a:ext cx="44958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44928" y="5207913"/>
            <a:ext cx="86541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ea typeface="Times New Roman"/>
                <a:cs typeface="Vrinda"/>
              </a:rPr>
              <a:t>1. </a:t>
            </a:r>
            <a:r>
              <a:rPr lang="en-GB" sz="1100" dirty="0">
                <a:ea typeface="Times New Roman"/>
                <a:cs typeface="Vrinda"/>
              </a:rPr>
              <a:t>Honda, et al. </a:t>
            </a:r>
            <a:r>
              <a:rPr lang="en-GB" sz="1100" i="1" dirty="0">
                <a:ea typeface="Times New Roman"/>
                <a:cs typeface="Vrinda"/>
              </a:rPr>
              <a:t>Clin Infect Dis </a:t>
            </a:r>
            <a:r>
              <a:rPr lang="en-GB" sz="1100" dirty="0">
                <a:ea typeface="Times New Roman"/>
                <a:cs typeface="Vrinda"/>
              </a:rPr>
              <a:t>2017;64 (</a:t>
            </a:r>
            <a:r>
              <a:rPr lang="en-GB" sz="1100" dirty="0" err="1">
                <a:ea typeface="Times New Roman"/>
                <a:cs typeface="Vrinda"/>
              </a:rPr>
              <a:t>Suppl</a:t>
            </a:r>
            <a:r>
              <a:rPr lang="en-GB" sz="1100" dirty="0">
                <a:ea typeface="Times New Roman"/>
                <a:cs typeface="Vrinda"/>
              </a:rPr>
              <a:t> 2):S119-S126. </a:t>
            </a:r>
            <a:r>
              <a:rPr lang="en-GB" sz="1100" b="1" dirty="0">
                <a:ea typeface="Times New Roman"/>
                <a:cs typeface="Vrinda"/>
              </a:rPr>
              <a:t>2. </a:t>
            </a:r>
            <a:r>
              <a:rPr lang="en-GB" sz="1100" dirty="0" err="1">
                <a:ea typeface="Times New Roman"/>
                <a:cs typeface="Vrinda"/>
              </a:rPr>
              <a:t>Karanika</a:t>
            </a:r>
            <a:r>
              <a:rPr lang="en-GB" sz="1100" dirty="0">
                <a:ea typeface="Times New Roman"/>
                <a:cs typeface="Vrinda"/>
              </a:rPr>
              <a:t>, et al. </a:t>
            </a:r>
            <a:r>
              <a:rPr lang="en-GB" sz="1100" i="1" dirty="0" err="1">
                <a:ea typeface="Times New Roman"/>
                <a:cs typeface="Vrinda"/>
              </a:rPr>
              <a:t>Antimicrob</a:t>
            </a:r>
            <a:r>
              <a:rPr lang="en-GB" sz="1100" i="1" dirty="0">
                <a:ea typeface="Times New Roman"/>
                <a:cs typeface="Vrinda"/>
              </a:rPr>
              <a:t> Agents </a:t>
            </a:r>
            <a:r>
              <a:rPr lang="en-GB" sz="1100" i="1" dirty="0" err="1">
                <a:ea typeface="Times New Roman"/>
                <a:cs typeface="Vrinda"/>
              </a:rPr>
              <a:t>Chemother</a:t>
            </a:r>
            <a:r>
              <a:rPr lang="en-GB" sz="1100" dirty="0">
                <a:ea typeface="Times New Roman"/>
                <a:cs typeface="Vrinda"/>
              </a:rPr>
              <a:t> 2016;60:4840-4852. </a:t>
            </a:r>
            <a:r>
              <a:rPr lang="en-GB" sz="1100" b="1" dirty="0">
                <a:ea typeface="Times New Roman"/>
                <a:cs typeface="Vrinda"/>
              </a:rPr>
              <a:t>3. </a:t>
            </a:r>
            <a:r>
              <a:rPr lang="en-GB" sz="1100" dirty="0">
                <a:ea typeface="Times New Roman"/>
                <a:cs typeface="Vrinda"/>
              </a:rPr>
              <a:t>Lee CF, et al. </a:t>
            </a:r>
            <a:r>
              <a:rPr lang="en-GB" sz="1100" i="1" dirty="0">
                <a:ea typeface="Times New Roman"/>
                <a:cs typeface="Vrinda"/>
              </a:rPr>
              <a:t>J </a:t>
            </a:r>
            <a:r>
              <a:rPr lang="en-GB" sz="1100" i="1" dirty="0" err="1">
                <a:ea typeface="Times New Roman"/>
                <a:cs typeface="Vrinda"/>
              </a:rPr>
              <a:t>Antimicrob</a:t>
            </a:r>
            <a:r>
              <a:rPr lang="en-GB" sz="1100" i="1" dirty="0">
                <a:ea typeface="Times New Roman"/>
                <a:cs typeface="Vrinda"/>
              </a:rPr>
              <a:t> </a:t>
            </a:r>
            <a:r>
              <a:rPr lang="en-GB" sz="1100" i="1" dirty="0" err="1">
                <a:ea typeface="Times New Roman"/>
                <a:cs typeface="Vrinda"/>
              </a:rPr>
              <a:t>Chemother</a:t>
            </a:r>
            <a:r>
              <a:rPr lang="en-GB" sz="1100" i="1" dirty="0">
                <a:ea typeface="Times New Roman"/>
                <a:cs typeface="Vrinda"/>
              </a:rPr>
              <a:t> </a:t>
            </a:r>
            <a:r>
              <a:rPr lang="en-GB" sz="1100" dirty="0">
                <a:ea typeface="Times New Roman"/>
                <a:cs typeface="Vrinda"/>
              </a:rPr>
              <a:t>2018;73:844-851. </a:t>
            </a:r>
            <a:r>
              <a:rPr lang="en-GB" sz="1100" b="1" dirty="0">
                <a:ea typeface="Times New Roman"/>
                <a:cs typeface="Vrinda"/>
              </a:rPr>
              <a:t>4</a:t>
            </a:r>
            <a:r>
              <a:rPr lang="en-GB" sz="1100" b="1" dirty="0"/>
              <a:t>. </a:t>
            </a:r>
            <a:r>
              <a:rPr lang="en-NZ" sz="1100" dirty="0"/>
              <a:t>Teo J, et al. </a:t>
            </a:r>
            <a:r>
              <a:rPr lang="fr-FR" sz="1100" i="1" dirty="0" err="1"/>
              <a:t>Eur</a:t>
            </a:r>
            <a:r>
              <a:rPr lang="fr-FR" sz="1100" i="1" dirty="0"/>
              <a:t> J Clin </a:t>
            </a:r>
            <a:r>
              <a:rPr lang="fr-FR" sz="1100" i="1" dirty="0" err="1"/>
              <a:t>Microbiol</a:t>
            </a:r>
            <a:r>
              <a:rPr lang="fr-FR" sz="1100" i="1" dirty="0"/>
              <a:t> Infect Dis</a:t>
            </a:r>
            <a:r>
              <a:rPr lang="fr-FR" sz="1100" dirty="0"/>
              <a:t> 2012;31:947-955. </a:t>
            </a:r>
            <a:r>
              <a:rPr lang="fr-FR" sz="1100" b="1" dirty="0"/>
              <a:t>5. </a:t>
            </a:r>
            <a:r>
              <a:rPr lang="fr-FR" sz="1100" dirty="0" err="1"/>
              <a:t>Apisarnthanarak</a:t>
            </a:r>
            <a:r>
              <a:rPr lang="fr-FR" sz="1100" dirty="0"/>
              <a:t>, et al. </a:t>
            </a:r>
            <a:r>
              <a:rPr lang="fr-FR" sz="1100" i="1" dirty="0"/>
              <a:t>Clin Infect Dis </a:t>
            </a:r>
            <a:r>
              <a:rPr lang="fr-FR" sz="1100" dirty="0"/>
              <a:t>2006;15;42:768-775.</a:t>
            </a:r>
            <a:endParaRPr lang="en-NZ" sz="1100" dirty="0"/>
          </a:p>
        </p:txBody>
      </p:sp>
    </p:spTree>
    <p:extLst>
      <p:ext uri="{BB962C8B-B14F-4D97-AF65-F5344CB8AC3E}">
        <p14:creationId xmlns:p14="http://schemas.microsoft.com/office/powerpoint/2010/main" val="4274386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5556" y="1219200"/>
            <a:ext cx="8458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dirty="0"/>
              <a:t>AMS 計畫的運作方式</a:t>
            </a:r>
          </a:p>
          <a:p>
            <a:pPr marL="914400" lvl="1" indent="-457200">
              <a:buFont typeface=".AppleSystemUIFont"/>
              <a:buChar char="-"/>
            </a:pPr>
            <a:r>
              <a:rPr lang="zh-TW" dirty="0"/>
              <a:t>建議的 AMS 團隊成員 </a:t>
            </a:r>
          </a:p>
          <a:p>
            <a:pPr marL="914400" lvl="1" indent="-457200">
              <a:buFont typeface=".AppleSystemUIFont"/>
              <a:buChar char="-"/>
            </a:pPr>
            <a:r>
              <a:rPr lang="zh-TW" dirty="0"/>
              <a:t>建議的目標</a:t>
            </a:r>
          </a:p>
          <a:p>
            <a:pPr marL="914400" lvl="1" indent="-457200">
              <a:buFont typeface=".AppleSystemUIFont"/>
              <a:buChar char="-"/>
            </a:pPr>
            <a:r>
              <a:rPr lang="zh-TW" dirty="0"/>
              <a:t>建議達成目標的策略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dirty="0"/>
              <a:t>AMS 計畫的成本摘要 </a:t>
            </a:r>
          </a:p>
          <a:p>
            <a:pPr marL="914400" lvl="1" indent="-457200">
              <a:buFont typeface=".AppleSystemUIFont"/>
              <a:buChar char="-"/>
            </a:pPr>
            <a:r>
              <a:rPr lang="zh-TW" dirty="0"/>
              <a:t>持續成本（例如：每 100 張病床需 0.3 名 FTE 醫師及 1 名 FTE 藥師）</a:t>
            </a:r>
          </a:p>
          <a:p>
            <a:pPr marL="914400" lvl="1" indent="-457200">
              <a:buFont typeface=".AppleSystemUIFont"/>
              <a:buChar char="-"/>
            </a:pPr>
            <a:r>
              <a:rPr lang="zh-TW" dirty="0"/>
              <a:t>一次性成本（例如：投資於 IT 基礎設施和/或微生物學實驗室設備）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dirty="0"/>
              <a:t>AMS 計畫能為醫院節省多少費用？</a:t>
            </a:r>
          </a:p>
          <a:p>
            <a:pPr marL="914400" lvl="1" indent="-457200">
              <a:buFont typeface=".AppleSystemUIFont"/>
              <a:buChar char="-"/>
            </a:pPr>
            <a:r>
              <a:rPr lang="zh-TW" dirty="0"/>
              <a:t>保守估算的預期節省（例如：抗生素成本節省 10 % - 20 %，對於 300 張病床來說，相當於每年節省 &gt; 60,000 美元）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6096000"/>
            <a:ext cx="8904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sz="1200" dirty="0">
                <a:solidFill>
                  <a:schemeClr val="tx2"/>
                </a:solidFill>
              </a:rPr>
              <a:t>目的：</a:t>
            </a:r>
            <a:r>
              <a:rPr lang="zh-TW" sz="1200" dirty="0"/>
              <a:t>概述建議的 AMS 計畫之具體人力配置、成本及其他細節，以及預期投資回報</a:t>
            </a:r>
          </a:p>
          <a:p>
            <a:endParaRPr lang="en-NZ" sz="1200" dirty="0"/>
          </a:p>
          <a:p>
            <a:r>
              <a:rPr lang="zh-TW" sz="1200" dirty="0">
                <a:solidFill>
                  <a:schemeClr val="tx2"/>
                </a:solidFill>
              </a:rPr>
              <a:t>重點</a:t>
            </a:r>
            <a:r>
              <a:rPr lang="zh-TW" sz="1200" dirty="0"/>
              <a:t>：AMS 計畫的節省將抵銷人力成本（</a:t>
            </a:r>
            <a:r>
              <a:rPr lang="zh-TW" altLang="en-US" sz="1200" dirty="0"/>
              <a:t>換句話說，</a:t>
            </a:r>
            <a:r>
              <a:rPr lang="zh-TW" altLang="zh-HK" sz="1200" dirty="0"/>
              <a:t>由於抗生素使用量減少，此計畫將實現全部或部分自給自足</a:t>
            </a:r>
            <a:r>
              <a:rPr lang="zh-TW" sz="1200" dirty="0"/>
              <a:t>）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61257" y="5943600"/>
            <a:ext cx="44958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04800" y="3048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sz="2800" b="1">
                <a:solidFill>
                  <a:schemeClr val="tx2"/>
                </a:solidFill>
              </a:rPr>
              <a:t>[輸入醫院名稱]</a:t>
            </a:r>
          </a:p>
          <a:p>
            <a:pPr algn="ctr"/>
            <a:r>
              <a:rPr lang="zh-TW" sz="2800" b="1">
                <a:solidFill>
                  <a:schemeClr val="tx2"/>
                </a:solidFill>
              </a:rPr>
              <a:t>抗生素管理 (AMS) 計畫</a:t>
            </a:r>
          </a:p>
        </p:txBody>
      </p:sp>
      <p:sp>
        <p:nvSpPr>
          <p:cNvPr id="2" name="Rectangle 1"/>
          <p:cNvSpPr/>
          <p:nvPr/>
        </p:nvSpPr>
        <p:spPr>
          <a:xfrm>
            <a:off x="337457" y="5514201"/>
            <a:ext cx="59871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sz="1200" dirty="0">
                <a:solidFill>
                  <a:prstClr val="black"/>
                </a:solidFill>
              </a:rPr>
              <a:t>AMS，抗生素管理；FTE，全時約當數；IT，資訊技術。</a:t>
            </a:r>
          </a:p>
        </p:txBody>
      </p:sp>
    </p:spTree>
    <p:extLst>
      <p:ext uri="{BB962C8B-B14F-4D97-AF65-F5344CB8AC3E}">
        <p14:creationId xmlns:p14="http://schemas.microsoft.com/office/powerpoint/2010/main" val="3837080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PMingLiU"/>
        <a:cs typeface=""/>
      </a:majorFont>
      <a:minorFont>
        <a:latin typeface="Calibri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PMingLiU"/>
        <a:cs typeface=""/>
      </a:majorFont>
      <a:minorFont>
        <a:latin typeface="Calibri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9035</TotalTime>
  <Words>1434</Words>
  <Application>Microsoft Office PowerPoint</Application>
  <PresentationFormat>On-screen Show (4:3)</PresentationFormat>
  <Paragraphs>115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.AppleSystemUIFont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</dc:creator>
  <cp:lastModifiedBy>Medical Writer</cp:lastModifiedBy>
  <cp:revision>318</cp:revision>
  <dcterms:created xsi:type="dcterms:W3CDTF">2017-02-27T07:49:48Z</dcterms:created>
  <dcterms:modified xsi:type="dcterms:W3CDTF">2025-02-27T12:44:00Z</dcterms:modified>
</cp:coreProperties>
</file>